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9" r:id="rId3"/>
    <p:sldId id="258" r:id="rId4"/>
    <p:sldId id="260" r:id="rId5"/>
  </p:sldIdLst>
  <p:sldSz cx="12192000" cy="6858000"/>
  <p:notesSz cx="6858000" cy="9144000"/>
  <p:defaultTextStyle>
    <a:defPPr>
      <a:defRPr lang="fr-FR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53"/>
    <p:restoredTop sz="96197"/>
  </p:normalViewPr>
  <p:slideViewPr>
    <p:cSldViewPr snapToGrid="0" snapToObjects="1">
      <p:cViewPr varScale="1">
        <p:scale>
          <a:sx n="90" d="100"/>
          <a:sy n="90" d="100"/>
        </p:scale>
        <p:origin x="232" y="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Centers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Feuil1!$A$2:$A$5</c:f>
              <c:strCache>
                <c:ptCount val="3"/>
                <c:pt idx="0">
                  <c:v>T0</c:v>
                </c:pt>
                <c:pt idx="1">
                  <c:v>T1</c:v>
                </c:pt>
                <c:pt idx="2">
                  <c:v>T2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0</c:v>
                </c:pt>
                <c:pt idx="1">
                  <c:v>2</c:v>
                </c:pt>
                <c:pt idx="2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81-134B-9B65-F813C0E9F22C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Patients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Feuil1!$A$2:$A$5</c:f>
              <c:strCache>
                <c:ptCount val="3"/>
                <c:pt idx="0">
                  <c:v>T0</c:v>
                </c:pt>
                <c:pt idx="1">
                  <c:v>T1</c:v>
                </c:pt>
                <c:pt idx="2">
                  <c:v>T2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0</c:v>
                </c:pt>
                <c:pt idx="1">
                  <c:v>10</c:v>
                </c:pt>
                <c:pt idx="2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881-134B-9B65-F813C0E9F22C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Visits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Feuil1!$A$2:$A$5</c:f>
              <c:strCache>
                <c:ptCount val="3"/>
                <c:pt idx="0">
                  <c:v>T0</c:v>
                </c:pt>
                <c:pt idx="1">
                  <c:v>T1</c:v>
                </c:pt>
                <c:pt idx="2">
                  <c:v>T2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0</c:v>
                </c:pt>
                <c:pt idx="1">
                  <c:v>20</c:v>
                </c:pt>
                <c:pt idx="2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881-134B-9B65-F813C0E9F2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16747695"/>
        <c:axId val="905803375"/>
      </c:lineChart>
      <c:catAx>
        <c:axId val="8167476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905803375"/>
        <c:crosses val="autoZero"/>
        <c:auto val="1"/>
        <c:lblAlgn val="ctr"/>
        <c:lblOffset val="100"/>
        <c:noMultiLvlLbl val="0"/>
      </c:catAx>
      <c:valAx>
        <c:axId val="9058033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8167476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Centres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Centres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2"/>
                <c:pt idx="0">
                  <c:v>Actifs</c:v>
                </c:pt>
                <c:pt idx="1">
                  <c:v>Inactifs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50</c:v>
                </c:pt>
                <c:pt idx="1">
                  <c:v>120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67-8543-92E7-F07FB59105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Patients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Patents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C06-7546-AFA3-799FF9FBC5F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C06-7546-AFA3-799FF9FBC5F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Feuil1!$A$2:$A$3</c:f>
              <c:strCache>
                <c:ptCount val="2"/>
                <c:pt idx="0">
                  <c:v>Actifs</c:v>
                </c:pt>
                <c:pt idx="1">
                  <c:v>Total Expected</c:v>
                </c:pt>
              </c:strCache>
            </c:strRef>
          </c:cat>
          <c:val>
            <c:numRef>
              <c:f>Feuil1!$B$2:$B$3</c:f>
              <c:numCache>
                <c:formatCode>General</c:formatCode>
                <c:ptCount val="2"/>
                <c:pt idx="0">
                  <c:v>250</c:v>
                </c:pt>
                <c:pt idx="1">
                  <c:v>600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C06-7546-AFA3-799FF9FBC5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Visits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Patents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0C1-0543-9368-E29ADA731BC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0C1-0543-9368-E29ADA731BC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Feuil1!$A$2:$A$3</c:f>
              <c:strCache>
                <c:ptCount val="2"/>
                <c:pt idx="0">
                  <c:v>Actifs</c:v>
                </c:pt>
                <c:pt idx="1">
                  <c:v>Total Expected</c:v>
                </c:pt>
              </c:strCache>
            </c:strRef>
          </c:cat>
          <c:val>
            <c:numRef>
              <c:f>Feuil1!$B$2:$B$3</c:f>
              <c:numCache>
                <c:formatCode>General</c:formatCode>
                <c:ptCount val="2"/>
                <c:pt idx="0">
                  <c:v>250</c:v>
                </c:pt>
                <c:pt idx="1">
                  <c:v>600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0C1-0543-9368-E29ADA731B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Read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Centres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73A-6C44-98AA-BF4FBC30E27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73A-6C44-98AA-BF4FBC30E27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73A-6C44-98AA-BF4FBC30E27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73A-6C44-98AA-BF4FBC30E27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2"/>
                <c:pt idx="0">
                  <c:v>Actifs</c:v>
                </c:pt>
                <c:pt idx="1">
                  <c:v>Inactifs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50</c:v>
                </c:pt>
                <c:pt idx="1">
                  <c:v>120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73A-6C44-98AA-BF4FBC30E2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Validated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Patents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3F2-194F-ACAB-5CBEC8E1418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3F2-194F-ACAB-5CBEC8E1418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Feuil1!$A$2:$A$3</c:f>
              <c:strCache>
                <c:ptCount val="2"/>
                <c:pt idx="0">
                  <c:v>Actifs</c:v>
                </c:pt>
                <c:pt idx="1">
                  <c:v>Total Expected</c:v>
                </c:pt>
              </c:strCache>
            </c:strRef>
          </c:cat>
          <c:val>
            <c:numRef>
              <c:f>Feuil1!$B$2:$B$3</c:f>
              <c:numCache>
                <c:formatCode>General</c:formatCode>
                <c:ptCount val="2"/>
                <c:pt idx="0">
                  <c:v>250</c:v>
                </c:pt>
                <c:pt idx="1">
                  <c:v>600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3F2-194F-ACAB-5CBEC8E141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3565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ＭＳ Ｐゴシック" charset="-128"/>
                <a:cs typeface="ＭＳ Ｐゴシック" charset="-128"/>
              </a:defRPr>
            </a:lvl1pPr>
          </a:lstStyle>
          <a:p>
            <a:fld id="{2043BCBA-BA3C-1B4D-B3D3-D63B27F8D08F}" type="datetimeFigureOut">
              <a:rPr lang="fr-FR" smtClean="0"/>
              <a:t>08/03/2021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ＭＳ Ｐゴシック" charset="-128"/>
                <a:cs typeface="ＭＳ Ｐゴシック" charset="-128"/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F6B1DE-F253-9E4F-8C00-52B7AB54DA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045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ＭＳ Ｐゴシック" charset="-128"/>
                <a:cs typeface="ＭＳ Ｐゴシック" charset="-128"/>
              </a:defRPr>
            </a:lvl1pPr>
          </a:lstStyle>
          <a:p>
            <a:fld id="{2043BCBA-BA3C-1B4D-B3D3-D63B27F8D08F}" type="datetimeFigureOut">
              <a:rPr lang="fr-FR" smtClean="0"/>
              <a:t>08/03/2021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ＭＳ Ｐゴシック" charset="-128"/>
                <a:cs typeface="ＭＳ Ｐゴシック" charset="-128"/>
              </a:defRPr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F6B1DE-F253-9E4F-8C00-52B7AB54DA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358983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ＭＳ Ｐゴシック" charset="-128"/>
                <a:cs typeface="ＭＳ Ｐゴシック" charset="-128"/>
              </a:defRPr>
            </a:lvl1pPr>
          </a:lstStyle>
          <a:p>
            <a:fld id="{2043BCBA-BA3C-1B4D-B3D3-D63B27F8D08F}" type="datetimeFigureOut">
              <a:rPr lang="fr-FR" smtClean="0"/>
              <a:t>08/03/2021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ＭＳ Ｐゴシック" charset="-128"/>
                <a:cs typeface="ＭＳ Ｐゴシック" charset="-128"/>
              </a:defRPr>
            </a:lvl1pPr>
          </a:lstStyle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F6B1DE-F253-9E4F-8C00-52B7AB54DA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1038126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ＭＳ Ｐゴシック" charset="-128"/>
                <a:cs typeface="ＭＳ Ｐゴシック" charset="-128"/>
              </a:defRPr>
            </a:lvl1pPr>
          </a:lstStyle>
          <a:p>
            <a:fld id="{2043BCBA-BA3C-1B4D-B3D3-D63B27F8D08F}" type="datetimeFigureOut">
              <a:rPr lang="fr-FR" smtClean="0"/>
              <a:t>08/03/2021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ＭＳ Ｐゴシック" charset="-128"/>
                <a:cs typeface="ＭＳ Ｐゴシック" charset="-128"/>
              </a:defRPr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F6B1DE-F253-9E4F-8C00-52B7AB54DA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0834426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ＭＳ Ｐゴシック" charset="-128"/>
                <a:cs typeface="ＭＳ Ｐゴシック" charset="-128"/>
              </a:defRPr>
            </a:lvl1pPr>
          </a:lstStyle>
          <a:p>
            <a:fld id="{2043BCBA-BA3C-1B4D-B3D3-D63B27F8D08F}" type="datetimeFigureOut">
              <a:rPr lang="fr-FR" smtClean="0"/>
              <a:t>08/03/2021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ＭＳ Ｐゴシック" charset="-128"/>
                <a:cs typeface="ＭＳ Ｐゴシック" charset="-128"/>
              </a:defRPr>
            </a:lvl1pPr>
          </a:lstStyle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F6B1DE-F253-9E4F-8C00-52B7AB54DA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227502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ＭＳ Ｐゴシック" charset="-128"/>
                <a:cs typeface="ＭＳ Ｐゴシック" charset="-128"/>
              </a:defRPr>
            </a:lvl1pPr>
          </a:lstStyle>
          <a:p>
            <a:fld id="{2043BCBA-BA3C-1B4D-B3D3-D63B27F8D08F}" type="datetimeFigureOut">
              <a:rPr lang="fr-FR" smtClean="0"/>
              <a:t>08/03/2021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ＭＳ Ｐゴシック" charset="-128"/>
                <a:cs typeface="ＭＳ Ｐゴシック" charset="-128"/>
              </a:defRPr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F6B1DE-F253-9E4F-8C00-52B7AB54DA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8697488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ＭＳ Ｐゴシック" charset="-128"/>
                <a:cs typeface="ＭＳ Ｐゴシック" charset="-128"/>
              </a:defRPr>
            </a:lvl1pPr>
          </a:lstStyle>
          <a:p>
            <a:fld id="{2043BCBA-BA3C-1B4D-B3D3-D63B27F8D08F}" type="datetimeFigureOut">
              <a:rPr lang="fr-FR" smtClean="0"/>
              <a:t>08/03/2021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ＭＳ Ｐゴシック" charset="-128"/>
                <a:cs typeface="ＭＳ Ｐゴシック" charset="-128"/>
              </a:defRPr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F6B1DE-F253-9E4F-8C00-52B7AB54DA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133473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ＭＳ Ｐゴシック" charset="-128"/>
                <a:cs typeface="ＭＳ Ｐゴシック" charset="-128"/>
              </a:defRPr>
            </a:lvl1pPr>
          </a:lstStyle>
          <a:p>
            <a:fld id="{2043BCBA-BA3C-1B4D-B3D3-D63B27F8D08F}" type="datetimeFigureOut">
              <a:rPr lang="fr-FR" smtClean="0"/>
              <a:t>08/03/2021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ＭＳ Ｐゴシック" charset="-128"/>
                <a:cs typeface="ＭＳ Ｐゴシック" charset="-128"/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F6B1DE-F253-9E4F-8C00-52B7AB54DA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6089333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ＭＳ Ｐゴシック" charset="-128"/>
                <a:cs typeface="ＭＳ Ｐゴシック" charset="-128"/>
              </a:defRPr>
            </a:lvl1pPr>
          </a:lstStyle>
          <a:p>
            <a:fld id="{2043BCBA-BA3C-1B4D-B3D3-D63B27F8D08F}" type="datetimeFigureOut">
              <a:rPr lang="fr-FR" smtClean="0"/>
              <a:t>08/03/2021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ＭＳ Ｐゴシック" charset="-128"/>
                <a:cs typeface="ＭＳ Ｐゴシック" charset="-128"/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F6B1DE-F253-9E4F-8C00-52B7AB54DA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99957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495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charset="-128"/>
                <a:cs typeface="ＭＳ Ｐゴシック" charset="-128"/>
              </a:defRPr>
            </a:lvl1pPr>
          </a:lstStyle>
          <a:p>
            <a:fld id="{2043BCBA-BA3C-1B4D-B3D3-D63B27F8D08F}" type="datetimeFigureOut">
              <a:rPr lang="fr-FR" smtClean="0"/>
              <a:t>08/03/2021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charset="-128"/>
                <a:cs typeface="ＭＳ Ｐゴシック" charset="-128"/>
              </a:defRPr>
            </a:lvl1pPr>
          </a:lstStyle>
          <a:p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F6B1DE-F253-9E4F-8C00-52B7AB54DA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5393211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re et texte sur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42485" y="96839"/>
            <a:ext cx="9544049" cy="1412875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1265768" y="1981200"/>
            <a:ext cx="10215033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265768" y="4114800"/>
            <a:ext cx="10215033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 noChangeArrowheads="1"/>
          </p:cNvSpPr>
          <p:nvPr>
            <p:ph type="dt" sz="half" idx="10"/>
          </p:nvPr>
        </p:nvSpPr>
        <p:spPr>
          <a:xfrm>
            <a:off x="1261533" y="6248400"/>
            <a:ext cx="2540000" cy="457200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charset="-128"/>
                <a:cs typeface="ＭＳ Ｐゴシック" charset="-128"/>
              </a:defRPr>
            </a:lvl1pPr>
          </a:lstStyle>
          <a:p>
            <a:fld id="{2043BCBA-BA3C-1B4D-B3D3-D63B27F8D08F}" type="datetimeFigureOut">
              <a:rPr lang="fr-FR" smtClean="0"/>
              <a:t>08/03/2021</a:t>
            </a:fld>
            <a:endParaRPr lang="fr-FR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4470400" y="62484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charset="-128"/>
                <a:cs typeface="ＭＳ Ｐゴシック" charset="-128"/>
              </a:defRPr>
            </a:lvl1pPr>
          </a:lstStyle>
          <a:p>
            <a:endParaRPr lang="fr-F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F6B1DE-F253-9E4F-8C00-52B7AB54DA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4043238"/>
      </p:ext>
    </p:extLst>
  </p:cSld>
  <p:clrMapOvr>
    <a:masterClrMapping/>
  </p:clrMapOvr>
  <p:transition advTm="5000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3055E4-932B-F743-A1C7-2A5411795B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1C5FA8E-349B-614C-BA95-73023EBFF0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ECD6C41-E9EE-0347-AD56-403B7828B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3BCBA-BA3C-1B4D-B3D3-D63B27F8D08F}" type="datetimeFigureOut">
              <a:rPr lang="fr-FR" smtClean="0"/>
              <a:t>08/03/2021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8700AD-8B33-664E-A37E-0FDFEEB7A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529B1FD-F21C-C147-8D49-EC0684F5E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6B1DE-F253-9E4F-8C00-52B7AB54DA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900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6DF6B1DE-F253-9E4F-8C00-52B7AB54DACC}" type="slidenum">
              <a:rPr lang="fr-FR" smtClean="0"/>
              <a:t>‹N°›</a:t>
            </a:fld>
            <a:endParaRPr lang="fr-FR"/>
          </a:p>
        </p:txBody>
      </p:sp>
      <p:pic>
        <p:nvPicPr>
          <p:cNvPr id="1027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1117601" y="692151"/>
            <a:ext cx="924933" cy="34073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1200"/>
              </a:spcBef>
              <a:spcAft>
                <a:spcPts val="1800"/>
              </a:spcAft>
            </a:pPr>
            <a:r>
              <a:rPr lang="fr-FR" sz="1200">
                <a:solidFill>
                  <a:schemeClr val="bg1"/>
                </a:solidFill>
                <a:latin typeface="Calibri" charset="0"/>
              </a:rPr>
              <a:t>www.iimt.fr</a:t>
            </a:r>
          </a:p>
        </p:txBody>
      </p:sp>
      <p:pic>
        <p:nvPicPr>
          <p:cNvPr id="1029" name="Picture 7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301" y="71438"/>
            <a:ext cx="11557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9393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>
    <p:fade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E6BE74-5080-1F43-9902-4BE1E980A8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Back Office CRO</a:t>
            </a:r>
          </a:p>
        </p:txBody>
      </p:sp>
    </p:spTree>
    <p:extLst>
      <p:ext uri="{BB962C8B-B14F-4D97-AF65-F5344CB8AC3E}">
        <p14:creationId xmlns:p14="http://schemas.microsoft.com/office/powerpoint/2010/main" val="1426166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8BFAE51-2E26-5D43-BB25-07B6B385DA5D}"/>
              </a:ext>
            </a:extLst>
          </p:cNvPr>
          <p:cNvSpPr txBox="1"/>
          <p:nvPr/>
        </p:nvSpPr>
        <p:spPr>
          <a:xfrm>
            <a:off x="2710363" y="84083"/>
            <a:ext cx="3795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Investigators</a:t>
            </a:r>
            <a:r>
              <a:rPr lang="fr-FR" dirty="0"/>
              <a:t>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4E1B2E6-93ED-4E47-98E5-9FF035AA73D9}"/>
              </a:ext>
            </a:extLst>
          </p:cNvPr>
          <p:cNvSpPr txBox="1"/>
          <p:nvPr/>
        </p:nvSpPr>
        <p:spPr>
          <a:xfrm>
            <a:off x="2374467" y="882870"/>
            <a:ext cx="6609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Liste des Investigateurs /Patients( </a:t>
            </a:r>
            <a:r>
              <a:rPr lang="fr-FR" dirty="0" err="1"/>
              <a:t>Medecins</a:t>
            </a:r>
            <a:r>
              <a:rPr lang="fr-FR" dirty="0"/>
              <a:t> ou </a:t>
            </a:r>
            <a:r>
              <a:rPr lang="fr-FR" dirty="0" err="1"/>
              <a:t>Sonographers</a:t>
            </a:r>
            <a:r>
              <a:rPr lang="fr-FR" dirty="0"/>
              <a:t>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D01F74E-F2BD-8E44-A3EE-77A369CA504A}"/>
              </a:ext>
            </a:extLst>
          </p:cNvPr>
          <p:cNvSpPr txBox="1"/>
          <p:nvPr/>
        </p:nvSpPr>
        <p:spPr>
          <a:xfrm>
            <a:off x="850102" y="1713186"/>
            <a:ext cx="915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Inv</a:t>
            </a:r>
            <a:r>
              <a:rPr lang="fr-FR" dirty="0"/>
              <a:t> ID/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C3D426C-A91E-EB44-93E1-9E456B116622}"/>
              </a:ext>
            </a:extLst>
          </p:cNvPr>
          <p:cNvSpPr txBox="1"/>
          <p:nvPr/>
        </p:nvSpPr>
        <p:spPr>
          <a:xfrm>
            <a:off x="2752589" y="1699792"/>
            <a:ext cx="1069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Patts</a:t>
            </a:r>
            <a:r>
              <a:rPr lang="fr-FR" dirty="0"/>
              <a:t> ID/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59BE338-712E-D443-AF36-45E357F2E91E}"/>
              </a:ext>
            </a:extLst>
          </p:cNvPr>
          <p:cNvSpPr txBox="1"/>
          <p:nvPr/>
        </p:nvSpPr>
        <p:spPr>
          <a:xfrm>
            <a:off x="3833755" y="1714656"/>
            <a:ext cx="1565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Visit</a:t>
            </a:r>
            <a:r>
              <a:rPr lang="fr-FR" dirty="0"/>
              <a:t> </a:t>
            </a:r>
            <a:r>
              <a:rPr lang="fr-FR" dirty="0" err="1"/>
              <a:t>Number</a:t>
            </a:r>
            <a:r>
              <a:rPr lang="fr-FR" dirty="0"/>
              <a:t>/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B4BFFEF-A801-794D-8017-51E7A9375FE9}"/>
              </a:ext>
            </a:extLst>
          </p:cNvPr>
          <p:cNvSpPr txBox="1"/>
          <p:nvPr/>
        </p:nvSpPr>
        <p:spPr>
          <a:xfrm>
            <a:off x="5177211" y="1713186"/>
            <a:ext cx="2399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Nb of Images-</a:t>
            </a:r>
            <a:r>
              <a:rPr lang="fr-FR" dirty="0" err="1"/>
              <a:t>Videos</a:t>
            </a:r>
            <a:r>
              <a:rPr lang="fr-FR" dirty="0"/>
              <a:t>/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00433A8-E313-4B42-A5B6-115109229F15}"/>
              </a:ext>
            </a:extLst>
          </p:cNvPr>
          <p:cNvSpPr txBox="1"/>
          <p:nvPr/>
        </p:nvSpPr>
        <p:spPr>
          <a:xfrm>
            <a:off x="1581866" y="1713186"/>
            <a:ext cx="1236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Center ID/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52C598B-693A-FB40-97BF-65C2BC3A6A43}"/>
              </a:ext>
            </a:extLst>
          </p:cNvPr>
          <p:cNvSpPr txBox="1"/>
          <p:nvPr/>
        </p:nvSpPr>
        <p:spPr>
          <a:xfrm>
            <a:off x="7576619" y="1713186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Flag1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4F30732-95C4-954D-9A0B-48F5BEDCC9D5}"/>
              </a:ext>
            </a:extLst>
          </p:cNvPr>
          <p:cNvSpPr txBox="1"/>
          <p:nvPr/>
        </p:nvSpPr>
        <p:spPr>
          <a:xfrm>
            <a:off x="8188111" y="1713186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Flag 2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6B4EDA7-5968-4D44-AEAB-D2B90ECA1C73}"/>
              </a:ext>
            </a:extLst>
          </p:cNvPr>
          <p:cNvSpPr txBox="1"/>
          <p:nvPr/>
        </p:nvSpPr>
        <p:spPr>
          <a:xfrm>
            <a:off x="8876503" y="1713186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Flag 3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C3C2552-5FBC-564A-A103-C2456C0331CE}"/>
              </a:ext>
            </a:extLst>
          </p:cNvPr>
          <p:cNvSpPr txBox="1"/>
          <p:nvPr/>
        </p:nvSpPr>
        <p:spPr>
          <a:xfrm>
            <a:off x="939871" y="496014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Flag 1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7B85E7E-AC8B-A841-A5FF-FE332FFB94CB}"/>
              </a:ext>
            </a:extLst>
          </p:cNvPr>
          <p:cNvSpPr txBox="1"/>
          <p:nvPr/>
        </p:nvSpPr>
        <p:spPr>
          <a:xfrm>
            <a:off x="949393" y="5198276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Flag 2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80EF68F-E99A-124D-87FF-2FEFF45FF031}"/>
              </a:ext>
            </a:extLst>
          </p:cNvPr>
          <p:cNvSpPr txBox="1"/>
          <p:nvPr/>
        </p:nvSpPr>
        <p:spPr>
          <a:xfrm>
            <a:off x="958913" y="5450687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Flag 2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8CEE8F5-F4BD-E54E-8A84-EB7C47F7AC0A}"/>
              </a:ext>
            </a:extLst>
          </p:cNvPr>
          <p:cNvSpPr txBox="1"/>
          <p:nvPr/>
        </p:nvSpPr>
        <p:spPr>
          <a:xfrm>
            <a:off x="1722868" y="4960148"/>
            <a:ext cx="2322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Validated</a:t>
            </a:r>
            <a:r>
              <a:rPr lang="fr-FR" dirty="0"/>
              <a:t> Acquisition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7D281E2-DD84-574E-8D6E-C85AC45AF9EF}"/>
              </a:ext>
            </a:extLst>
          </p:cNvPr>
          <p:cNvSpPr txBox="1"/>
          <p:nvPr/>
        </p:nvSpPr>
        <p:spPr>
          <a:xfrm>
            <a:off x="1727554" y="5214949"/>
            <a:ext cx="2655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Data Manager </a:t>
            </a:r>
            <a:r>
              <a:rPr lang="fr-FR" dirty="0" err="1"/>
              <a:t>Validated</a:t>
            </a:r>
            <a:endParaRPr lang="fr-FR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F0713CF-08D0-F140-9291-288D643670D0}"/>
              </a:ext>
            </a:extLst>
          </p:cNvPr>
          <p:cNvSpPr txBox="1"/>
          <p:nvPr/>
        </p:nvSpPr>
        <p:spPr>
          <a:xfrm>
            <a:off x="643075" y="5450687"/>
            <a:ext cx="1877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Read 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4E94214-2741-5A4F-B2AA-D1B6B8C63CE6}"/>
              </a:ext>
            </a:extLst>
          </p:cNvPr>
          <p:cNvSpPr txBox="1"/>
          <p:nvPr/>
        </p:nvSpPr>
        <p:spPr>
          <a:xfrm>
            <a:off x="924941" y="5850995"/>
            <a:ext cx="3766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Tri possible Pour Chaque Colonne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B019E26-BA11-DA48-AC3B-C66CB39FD30B}"/>
              </a:ext>
            </a:extLst>
          </p:cNvPr>
          <p:cNvSpPr txBox="1"/>
          <p:nvPr/>
        </p:nvSpPr>
        <p:spPr>
          <a:xfrm>
            <a:off x="859622" y="2037039"/>
            <a:ext cx="915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Inv</a:t>
            </a:r>
            <a:r>
              <a:rPr lang="fr-FR" dirty="0"/>
              <a:t> ID/ 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48F2C051-3A84-3B44-A413-C8E7CB0BC70A}"/>
              </a:ext>
            </a:extLst>
          </p:cNvPr>
          <p:cNvSpPr txBox="1"/>
          <p:nvPr/>
        </p:nvSpPr>
        <p:spPr>
          <a:xfrm>
            <a:off x="2776824" y="2037774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Patts</a:t>
            </a:r>
            <a:r>
              <a:rPr lang="fr-FR" dirty="0"/>
              <a:t> ID/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BCA0C3F-7C12-094E-ADAB-05A7F540CC5E}"/>
              </a:ext>
            </a:extLst>
          </p:cNvPr>
          <p:cNvSpPr txBox="1"/>
          <p:nvPr/>
        </p:nvSpPr>
        <p:spPr>
          <a:xfrm>
            <a:off x="3843275" y="2038509"/>
            <a:ext cx="1565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Visit</a:t>
            </a:r>
            <a:r>
              <a:rPr lang="fr-FR" dirty="0"/>
              <a:t> </a:t>
            </a:r>
            <a:r>
              <a:rPr lang="fr-FR" dirty="0" err="1"/>
              <a:t>Number</a:t>
            </a:r>
            <a:r>
              <a:rPr lang="fr-FR" dirty="0"/>
              <a:t>/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38E8EE-715C-B84E-A2ED-93834FDDF563}"/>
              </a:ext>
            </a:extLst>
          </p:cNvPr>
          <p:cNvSpPr txBox="1"/>
          <p:nvPr/>
        </p:nvSpPr>
        <p:spPr>
          <a:xfrm>
            <a:off x="5186731" y="2037039"/>
            <a:ext cx="2399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Nb of Images-</a:t>
            </a:r>
            <a:r>
              <a:rPr lang="fr-FR" dirty="0" err="1"/>
              <a:t>Videos</a:t>
            </a:r>
            <a:r>
              <a:rPr lang="fr-FR" dirty="0"/>
              <a:t>/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974598E-9705-6A4F-8E89-A000B6EAAF71}"/>
              </a:ext>
            </a:extLst>
          </p:cNvPr>
          <p:cNvSpPr txBox="1"/>
          <p:nvPr/>
        </p:nvSpPr>
        <p:spPr>
          <a:xfrm>
            <a:off x="1591386" y="2037039"/>
            <a:ext cx="1236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Center ID/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93793D6A-D20A-844C-A7E1-D074D323EC06}"/>
              </a:ext>
            </a:extLst>
          </p:cNvPr>
          <p:cNvSpPr txBox="1"/>
          <p:nvPr/>
        </p:nvSpPr>
        <p:spPr>
          <a:xfrm>
            <a:off x="7586139" y="2037039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Flag1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9BAE3AF9-27F5-764E-8195-7B18B9B7E598}"/>
              </a:ext>
            </a:extLst>
          </p:cNvPr>
          <p:cNvSpPr txBox="1"/>
          <p:nvPr/>
        </p:nvSpPr>
        <p:spPr>
          <a:xfrm>
            <a:off x="8197631" y="2037039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Flag 2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55929DCD-0C4A-8444-BF4E-D43ACECF8529}"/>
              </a:ext>
            </a:extLst>
          </p:cNvPr>
          <p:cNvSpPr txBox="1"/>
          <p:nvPr/>
        </p:nvSpPr>
        <p:spPr>
          <a:xfrm>
            <a:off x="8886023" y="2037039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Flag 3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6EB74AF2-5A6B-D94E-B973-859E3C257ADD}"/>
              </a:ext>
            </a:extLst>
          </p:cNvPr>
          <p:cNvSpPr txBox="1"/>
          <p:nvPr/>
        </p:nvSpPr>
        <p:spPr>
          <a:xfrm>
            <a:off x="873910" y="2337078"/>
            <a:ext cx="915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Inv</a:t>
            </a:r>
            <a:r>
              <a:rPr lang="fr-FR" dirty="0"/>
              <a:t> ID/ 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624BD75D-DE2B-E348-98BF-49E52091D6F9}"/>
              </a:ext>
            </a:extLst>
          </p:cNvPr>
          <p:cNvSpPr txBox="1"/>
          <p:nvPr/>
        </p:nvSpPr>
        <p:spPr>
          <a:xfrm>
            <a:off x="3857563" y="2338548"/>
            <a:ext cx="1565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Visit</a:t>
            </a:r>
            <a:r>
              <a:rPr lang="fr-FR" dirty="0"/>
              <a:t> </a:t>
            </a:r>
            <a:r>
              <a:rPr lang="fr-FR" dirty="0" err="1"/>
              <a:t>Number</a:t>
            </a:r>
            <a:r>
              <a:rPr lang="fr-FR" dirty="0"/>
              <a:t>/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76062932-0299-134E-97F3-DD46F9DB82D4}"/>
              </a:ext>
            </a:extLst>
          </p:cNvPr>
          <p:cNvSpPr txBox="1"/>
          <p:nvPr/>
        </p:nvSpPr>
        <p:spPr>
          <a:xfrm>
            <a:off x="5201019" y="2337078"/>
            <a:ext cx="2399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Nb of Images-</a:t>
            </a:r>
            <a:r>
              <a:rPr lang="fr-FR" dirty="0" err="1"/>
              <a:t>Videos</a:t>
            </a:r>
            <a:r>
              <a:rPr lang="fr-FR" dirty="0"/>
              <a:t>/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E5352D51-2E5F-0F4D-B3A2-F168A0076C05}"/>
              </a:ext>
            </a:extLst>
          </p:cNvPr>
          <p:cNvSpPr txBox="1"/>
          <p:nvPr/>
        </p:nvSpPr>
        <p:spPr>
          <a:xfrm>
            <a:off x="1605674" y="2337078"/>
            <a:ext cx="1236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Center ID/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FF3FC84C-9181-DD42-A804-30856C329128}"/>
              </a:ext>
            </a:extLst>
          </p:cNvPr>
          <p:cNvSpPr txBox="1"/>
          <p:nvPr/>
        </p:nvSpPr>
        <p:spPr>
          <a:xfrm>
            <a:off x="7600427" y="233707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Flag1 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3D7ED93F-28D4-A747-9AA3-7700A6A6E85E}"/>
              </a:ext>
            </a:extLst>
          </p:cNvPr>
          <p:cNvSpPr txBox="1"/>
          <p:nvPr/>
        </p:nvSpPr>
        <p:spPr>
          <a:xfrm>
            <a:off x="8211919" y="233707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Flag 2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D7C1CD0E-5190-404B-A0FC-B70F465992E5}"/>
              </a:ext>
            </a:extLst>
          </p:cNvPr>
          <p:cNvSpPr txBox="1"/>
          <p:nvPr/>
        </p:nvSpPr>
        <p:spPr>
          <a:xfrm>
            <a:off x="8900311" y="233707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Flag 3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FDF580FE-ECFE-5A45-962F-FDF11D4D7BD3}"/>
              </a:ext>
            </a:extLst>
          </p:cNvPr>
          <p:cNvSpPr txBox="1"/>
          <p:nvPr/>
        </p:nvSpPr>
        <p:spPr>
          <a:xfrm>
            <a:off x="873910" y="2608541"/>
            <a:ext cx="915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Inv</a:t>
            </a:r>
            <a:r>
              <a:rPr lang="fr-FR" dirty="0"/>
              <a:t> ID/ 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32401977-71A4-234F-8604-24C54031E5D7}"/>
              </a:ext>
            </a:extLst>
          </p:cNvPr>
          <p:cNvSpPr txBox="1"/>
          <p:nvPr/>
        </p:nvSpPr>
        <p:spPr>
          <a:xfrm>
            <a:off x="3857563" y="2610011"/>
            <a:ext cx="1565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Visit</a:t>
            </a:r>
            <a:r>
              <a:rPr lang="fr-FR" dirty="0"/>
              <a:t> </a:t>
            </a:r>
            <a:r>
              <a:rPr lang="fr-FR" dirty="0" err="1"/>
              <a:t>Number</a:t>
            </a:r>
            <a:r>
              <a:rPr lang="fr-FR" dirty="0"/>
              <a:t>/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8FDB6CEA-04B0-FF4E-848D-22D7E5AEBFA1}"/>
              </a:ext>
            </a:extLst>
          </p:cNvPr>
          <p:cNvSpPr txBox="1"/>
          <p:nvPr/>
        </p:nvSpPr>
        <p:spPr>
          <a:xfrm>
            <a:off x="5201019" y="2608541"/>
            <a:ext cx="2399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Nb of Images-</a:t>
            </a:r>
            <a:r>
              <a:rPr lang="fr-FR" dirty="0" err="1"/>
              <a:t>Videos</a:t>
            </a:r>
            <a:r>
              <a:rPr lang="fr-FR" dirty="0"/>
              <a:t>/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0BA4FBD3-1BBC-F345-AB5E-51D1F4477746}"/>
              </a:ext>
            </a:extLst>
          </p:cNvPr>
          <p:cNvSpPr txBox="1"/>
          <p:nvPr/>
        </p:nvSpPr>
        <p:spPr>
          <a:xfrm>
            <a:off x="1605674" y="2608541"/>
            <a:ext cx="1236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Center ID/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3CB79DA5-F4AB-0340-881E-8D1D78C0EE8A}"/>
              </a:ext>
            </a:extLst>
          </p:cNvPr>
          <p:cNvSpPr txBox="1"/>
          <p:nvPr/>
        </p:nvSpPr>
        <p:spPr>
          <a:xfrm>
            <a:off x="7600427" y="2608541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Flag1 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4D28B990-9BA7-8444-A082-042BC1E5D9A8}"/>
              </a:ext>
            </a:extLst>
          </p:cNvPr>
          <p:cNvSpPr txBox="1"/>
          <p:nvPr/>
        </p:nvSpPr>
        <p:spPr>
          <a:xfrm>
            <a:off x="8211919" y="2608541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Flag 2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DCD22E4C-40C6-0E42-984D-7F132EB0990A}"/>
              </a:ext>
            </a:extLst>
          </p:cNvPr>
          <p:cNvSpPr txBox="1"/>
          <p:nvPr/>
        </p:nvSpPr>
        <p:spPr>
          <a:xfrm>
            <a:off x="8900311" y="2608541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Flag 3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1E1E6E5B-22DA-644E-8154-70ABF2D282C6}"/>
              </a:ext>
            </a:extLst>
          </p:cNvPr>
          <p:cNvSpPr txBox="1"/>
          <p:nvPr/>
        </p:nvSpPr>
        <p:spPr>
          <a:xfrm>
            <a:off x="902486" y="2937153"/>
            <a:ext cx="915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Inv</a:t>
            </a:r>
            <a:r>
              <a:rPr lang="fr-FR" dirty="0"/>
              <a:t> ID/ 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BB3AC5F3-5803-A64D-8186-A2FEC82AF975}"/>
              </a:ext>
            </a:extLst>
          </p:cNvPr>
          <p:cNvSpPr txBox="1"/>
          <p:nvPr/>
        </p:nvSpPr>
        <p:spPr>
          <a:xfrm>
            <a:off x="2657983" y="2937153"/>
            <a:ext cx="1390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Nb of </a:t>
            </a:r>
            <a:r>
              <a:rPr lang="fr-FR" dirty="0" err="1"/>
              <a:t>Patts</a:t>
            </a:r>
            <a:r>
              <a:rPr lang="fr-FR" dirty="0"/>
              <a:t>/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9E4FFA7D-63DD-4747-8212-8E7F771D4418}"/>
              </a:ext>
            </a:extLst>
          </p:cNvPr>
          <p:cNvSpPr txBox="1"/>
          <p:nvPr/>
        </p:nvSpPr>
        <p:spPr>
          <a:xfrm>
            <a:off x="3886139" y="2938623"/>
            <a:ext cx="1565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Visit</a:t>
            </a:r>
            <a:r>
              <a:rPr lang="fr-FR" dirty="0"/>
              <a:t> </a:t>
            </a:r>
            <a:r>
              <a:rPr lang="fr-FR" dirty="0" err="1"/>
              <a:t>Number</a:t>
            </a:r>
            <a:r>
              <a:rPr lang="fr-FR" dirty="0"/>
              <a:t>/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D6681E20-891F-3E45-AB4B-4C6A355550DA}"/>
              </a:ext>
            </a:extLst>
          </p:cNvPr>
          <p:cNvSpPr txBox="1"/>
          <p:nvPr/>
        </p:nvSpPr>
        <p:spPr>
          <a:xfrm>
            <a:off x="5229595" y="2937153"/>
            <a:ext cx="2399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Nb of Images-</a:t>
            </a:r>
            <a:r>
              <a:rPr lang="fr-FR" dirty="0" err="1"/>
              <a:t>Videos</a:t>
            </a:r>
            <a:r>
              <a:rPr lang="fr-FR" dirty="0"/>
              <a:t>/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8D80867A-CFEB-4043-963A-1291D90CE2A0}"/>
              </a:ext>
            </a:extLst>
          </p:cNvPr>
          <p:cNvSpPr txBox="1"/>
          <p:nvPr/>
        </p:nvSpPr>
        <p:spPr>
          <a:xfrm>
            <a:off x="1634250" y="2937153"/>
            <a:ext cx="1236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Center ID/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90E32030-70A7-794D-BF41-D136B23141C6}"/>
              </a:ext>
            </a:extLst>
          </p:cNvPr>
          <p:cNvSpPr txBox="1"/>
          <p:nvPr/>
        </p:nvSpPr>
        <p:spPr>
          <a:xfrm>
            <a:off x="7629003" y="2937153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Flag1 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0DDA08C3-E912-D54B-A551-19E9571E3470}"/>
              </a:ext>
            </a:extLst>
          </p:cNvPr>
          <p:cNvSpPr txBox="1"/>
          <p:nvPr/>
        </p:nvSpPr>
        <p:spPr>
          <a:xfrm>
            <a:off x="8240495" y="2937153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Flag 2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3F5ED833-FA9B-D746-A2A0-AFC583E45EB4}"/>
              </a:ext>
            </a:extLst>
          </p:cNvPr>
          <p:cNvSpPr txBox="1"/>
          <p:nvPr/>
        </p:nvSpPr>
        <p:spPr>
          <a:xfrm>
            <a:off x="8928887" y="2937153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Flag 3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61F6D053-A3E9-D04C-9D36-22743976F985}"/>
              </a:ext>
            </a:extLst>
          </p:cNvPr>
          <p:cNvSpPr txBox="1"/>
          <p:nvPr/>
        </p:nvSpPr>
        <p:spPr>
          <a:xfrm>
            <a:off x="916049" y="3266834"/>
            <a:ext cx="8743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..…/…………/……………/………………/………………………/…………/………/……./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36FCE78E-353C-8D46-9D77-E7764E0D7812}"/>
              </a:ext>
            </a:extLst>
          </p:cNvPr>
          <p:cNvSpPr txBox="1"/>
          <p:nvPr/>
        </p:nvSpPr>
        <p:spPr>
          <a:xfrm>
            <a:off x="2789607" y="2572186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Patts</a:t>
            </a:r>
            <a:r>
              <a:rPr lang="fr-FR" dirty="0"/>
              <a:t> ID/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7B7399B1-58CD-7747-8D0C-E85753E96D51}"/>
              </a:ext>
            </a:extLst>
          </p:cNvPr>
          <p:cNvSpPr txBox="1"/>
          <p:nvPr/>
        </p:nvSpPr>
        <p:spPr>
          <a:xfrm>
            <a:off x="2782107" y="2325169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Patts</a:t>
            </a:r>
            <a:r>
              <a:rPr lang="fr-FR" dirty="0"/>
              <a:t> ID/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5D1FC608-DFA8-8544-B6D9-107852A27F0E}"/>
              </a:ext>
            </a:extLst>
          </p:cNvPr>
          <p:cNvSpPr txBox="1"/>
          <p:nvPr/>
        </p:nvSpPr>
        <p:spPr>
          <a:xfrm>
            <a:off x="925569" y="3662128"/>
            <a:ext cx="8743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..…/…………/……………/………………/………………………/…………/………/……./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77C12161-6F8F-A240-A85A-4C2AD26FB1B4}"/>
              </a:ext>
            </a:extLst>
          </p:cNvPr>
          <p:cNvSpPr txBox="1"/>
          <p:nvPr/>
        </p:nvSpPr>
        <p:spPr>
          <a:xfrm>
            <a:off x="954146" y="3962166"/>
            <a:ext cx="8743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..…/…………/……………/………………/………………………/…………/………/……./</a:t>
            </a:r>
          </a:p>
        </p:txBody>
      </p:sp>
      <p:sp>
        <p:nvSpPr>
          <p:cNvPr id="61" name="Rectangle : avec coin arrondi 60">
            <a:extLst>
              <a:ext uri="{FF2B5EF4-FFF2-40B4-BE49-F238E27FC236}">
                <a16:creationId xmlns:a16="http://schemas.microsoft.com/office/drawing/2014/main" id="{BBFC7F07-A837-7545-8FDA-5DFD2DA8876A}"/>
              </a:ext>
            </a:extLst>
          </p:cNvPr>
          <p:cNvSpPr/>
          <p:nvPr/>
        </p:nvSpPr>
        <p:spPr>
          <a:xfrm>
            <a:off x="10801350" y="5820019"/>
            <a:ext cx="828675" cy="566494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Graphique</a:t>
            </a:r>
          </a:p>
        </p:txBody>
      </p:sp>
    </p:spTree>
    <p:extLst>
      <p:ext uri="{BB962C8B-B14F-4D97-AF65-F5344CB8AC3E}">
        <p14:creationId xmlns:p14="http://schemas.microsoft.com/office/powerpoint/2010/main" val="1838906039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58B3ED-593B-4949-B04A-1E600FB06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-53972"/>
            <a:ext cx="10972800" cy="1143000"/>
          </a:xfrm>
        </p:spPr>
        <p:txBody>
          <a:bodyPr/>
          <a:lstStyle/>
          <a:p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Investigator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Graphics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93E4449-313D-5944-AB51-3BB8F53EFB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                         </a:t>
            </a:r>
            <a:r>
              <a:rPr lang="fr-FR" dirty="0" err="1"/>
              <a:t>Study</a:t>
            </a:r>
            <a:r>
              <a:rPr lang="fr-FR" dirty="0"/>
              <a:t> </a:t>
            </a:r>
            <a:r>
              <a:rPr lang="fr-FR" dirty="0" err="1"/>
              <a:t>Analysis</a:t>
            </a:r>
            <a:endParaRPr lang="fr-FR" dirty="0"/>
          </a:p>
        </p:txBody>
      </p:sp>
      <p:graphicFrame>
        <p:nvGraphicFramePr>
          <p:cNvPr id="7" name="Espace réservé du contenu 6">
            <a:extLst>
              <a:ext uri="{FF2B5EF4-FFF2-40B4-BE49-F238E27FC236}">
                <a16:creationId xmlns:a16="http://schemas.microsoft.com/office/drawing/2014/main" id="{84391585-C6DA-5142-AEB9-091527573BA0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36221637"/>
              </p:ext>
            </p:extLst>
          </p:nvPr>
        </p:nvGraphicFramePr>
        <p:xfrm>
          <a:off x="609600" y="2174875"/>
          <a:ext cx="5386388" cy="395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Espace réservé du contenu 7">
            <a:extLst>
              <a:ext uri="{FF2B5EF4-FFF2-40B4-BE49-F238E27FC236}">
                <a16:creationId xmlns:a16="http://schemas.microsoft.com/office/drawing/2014/main" id="{71F24D2E-6627-1B48-A95E-41E3E983A05A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4099303018"/>
              </p:ext>
            </p:extLst>
          </p:nvPr>
        </p:nvGraphicFramePr>
        <p:xfrm>
          <a:off x="5413508" y="2235989"/>
          <a:ext cx="3000374" cy="24757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Espace réservé du contenu 7">
            <a:extLst>
              <a:ext uri="{FF2B5EF4-FFF2-40B4-BE49-F238E27FC236}">
                <a16:creationId xmlns:a16="http://schemas.microsoft.com/office/drawing/2014/main" id="{FA208FB7-59D4-7E4A-BD87-D39DF68AAE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0677462"/>
              </p:ext>
            </p:extLst>
          </p:nvPr>
        </p:nvGraphicFramePr>
        <p:xfrm>
          <a:off x="7423580" y="2235989"/>
          <a:ext cx="2683140" cy="24757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Espace réservé du contenu 7">
            <a:extLst>
              <a:ext uri="{FF2B5EF4-FFF2-40B4-BE49-F238E27FC236}">
                <a16:creationId xmlns:a16="http://schemas.microsoft.com/office/drawing/2014/main" id="{7E7E0434-579F-D346-98C7-CDD8C32FAD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5138504"/>
              </p:ext>
            </p:extLst>
          </p:nvPr>
        </p:nvGraphicFramePr>
        <p:xfrm>
          <a:off x="9304780" y="2216937"/>
          <a:ext cx="2683140" cy="24757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332821544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E66E96B-390A-3B47-B1BE-3856DA9619FA}"/>
              </a:ext>
            </a:extLst>
          </p:cNvPr>
          <p:cNvSpPr txBox="1"/>
          <p:nvPr/>
        </p:nvSpPr>
        <p:spPr>
          <a:xfrm>
            <a:off x="3481094" y="-14290"/>
            <a:ext cx="52645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/>
              <a:t>Monitoring &amp; Data Management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CBE769C-DFB7-F64D-AA00-385C5241F504}"/>
              </a:ext>
            </a:extLst>
          </p:cNvPr>
          <p:cNvSpPr txBox="1"/>
          <p:nvPr/>
        </p:nvSpPr>
        <p:spPr>
          <a:xfrm>
            <a:off x="4407076" y="1045133"/>
            <a:ext cx="3377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Le </a:t>
            </a:r>
            <a:r>
              <a:rPr lang="fr-FR" dirty="0" err="1"/>
              <a:t>Process</a:t>
            </a:r>
            <a:r>
              <a:rPr lang="fr-FR" dirty="0"/>
              <a:t> comprend 3 Etapes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6FFDDBF-C37B-2B42-913E-059AB2116A41}"/>
              </a:ext>
            </a:extLst>
          </p:cNvPr>
          <p:cNvSpPr txBox="1"/>
          <p:nvPr/>
        </p:nvSpPr>
        <p:spPr>
          <a:xfrm>
            <a:off x="782242" y="1950668"/>
            <a:ext cx="110906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1 - Réception des données </a:t>
            </a:r>
            <a:r>
              <a:rPr lang="fr-FR" dirty="0" err="1"/>
              <a:t>Investigator</a:t>
            </a:r>
            <a:r>
              <a:rPr lang="fr-FR" dirty="0"/>
              <a:t> -  Nécessite la visualisation de la Dia N°2 et les liens aux Images et </a:t>
            </a:r>
            <a:r>
              <a:rPr lang="fr-FR" dirty="0" err="1"/>
              <a:t>videos</a:t>
            </a:r>
            <a:r>
              <a:rPr lang="fr-FR" dirty="0"/>
              <a:t> de chaque Visite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4AC7A24-1A62-7249-A2A9-60B5C0B80037}"/>
              </a:ext>
            </a:extLst>
          </p:cNvPr>
          <p:cNvSpPr txBox="1"/>
          <p:nvPr/>
        </p:nvSpPr>
        <p:spPr>
          <a:xfrm>
            <a:off x="782243" y="2289280"/>
            <a:ext cx="4634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2 - Préparation des données pour Reader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8BE4363-A971-5A41-8770-68C05D9D840A}"/>
              </a:ext>
            </a:extLst>
          </p:cNvPr>
          <p:cNvSpPr txBox="1"/>
          <p:nvPr/>
        </p:nvSpPr>
        <p:spPr>
          <a:xfrm>
            <a:off x="921175" y="2629028"/>
            <a:ext cx="6596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 3 - Attribution des Time points (ID) </a:t>
            </a:r>
            <a:r>
              <a:rPr lang="fr-FR" dirty="0" err="1"/>
              <a:t>anonymisés</a:t>
            </a:r>
            <a:r>
              <a:rPr lang="fr-FR" dirty="0"/>
              <a:t> aux </a:t>
            </a:r>
            <a:r>
              <a:rPr lang="fr-FR" dirty="0" err="1"/>
              <a:t>Readers</a:t>
            </a:r>
            <a:r>
              <a:rPr lang="fr-FR" dirty="0"/>
              <a:t> –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4FC52C9-3EFF-4241-BD7A-F301DA8043FB}"/>
              </a:ext>
            </a:extLst>
          </p:cNvPr>
          <p:cNvSpPr txBox="1"/>
          <p:nvPr/>
        </p:nvSpPr>
        <p:spPr>
          <a:xfrm>
            <a:off x="782242" y="3059668"/>
            <a:ext cx="5814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 4 – Réception des données Relues du ou des </a:t>
            </a:r>
            <a:r>
              <a:rPr lang="fr-FR" dirty="0" err="1"/>
              <a:t>Readers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0EBFB35-6845-AF40-AA58-83DAAFE0311C}"/>
              </a:ext>
            </a:extLst>
          </p:cNvPr>
          <p:cNvSpPr txBox="1"/>
          <p:nvPr/>
        </p:nvSpPr>
        <p:spPr>
          <a:xfrm>
            <a:off x="921175" y="3830057"/>
            <a:ext cx="1236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Reader ID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9E80C26-96BD-CD4C-90E3-E2961389BAA2}"/>
              </a:ext>
            </a:extLst>
          </p:cNvPr>
          <p:cNvSpPr txBox="1"/>
          <p:nvPr/>
        </p:nvSpPr>
        <p:spPr>
          <a:xfrm>
            <a:off x="1912279" y="3830057"/>
            <a:ext cx="1777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TimePoint</a:t>
            </a:r>
            <a:r>
              <a:rPr lang="fr-FR" dirty="0"/>
              <a:t> ID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63321DB-EF91-1A4E-A973-4F193641ABEB}"/>
              </a:ext>
            </a:extLst>
          </p:cNvPr>
          <p:cNvSpPr txBox="1"/>
          <p:nvPr/>
        </p:nvSpPr>
        <p:spPr>
          <a:xfrm>
            <a:off x="3610868" y="3816774"/>
            <a:ext cx="2219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Images&amp;Videos</a:t>
            </a:r>
            <a:r>
              <a:rPr lang="fr-FR" dirty="0"/>
              <a:t> Nb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FB769FF-E157-5444-AD60-C928C7565402}"/>
              </a:ext>
            </a:extLst>
          </p:cNvPr>
          <p:cNvSpPr txBox="1"/>
          <p:nvPr/>
        </p:nvSpPr>
        <p:spPr>
          <a:xfrm>
            <a:off x="5745747" y="3816774"/>
            <a:ext cx="7361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Read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7CED8B2-8FF8-EA45-A6C2-F5F81969AF2B}"/>
              </a:ext>
            </a:extLst>
          </p:cNvPr>
          <p:cNvSpPr txBox="1"/>
          <p:nvPr/>
        </p:nvSpPr>
        <p:spPr>
          <a:xfrm>
            <a:off x="6504287" y="3816774"/>
            <a:ext cx="2925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TP </a:t>
            </a:r>
            <a:r>
              <a:rPr lang="fr-FR" dirty="0" err="1"/>
              <a:t>Validated</a:t>
            </a:r>
            <a:r>
              <a:rPr lang="fr-FR" dirty="0"/>
              <a:t> (ECRF Sent)</a:t>
            </a:r>
          </a:p>
        </p:txBody>
      </p:sp>
      <p:graphicFrame>
        <p:nvGraphicFramePr>
          <p:cNvPr id="13" name="Espace réservé du contenu 7">
            <a:extLst>
              <a:ext uri="{FF2B5EF4-FFF2-40B4-BE49-F238E27FC236}">
                <a16:creationId xmlns:a16="http://schemas.microsoft.com/office/drawing/2014/main" id="{B4A39D53-8BE7-184F-8E54-FB0320C1C06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6875601"/>
              </p:ext>
            </p:extLst>
          </p:nvPr>
        </p:nvGraphicFramePr>
        <p:xfrm>
          <a:off x="4318795" y="4411519"/>
          <a:ext cx="2108221" cy="2003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Espace réservé du contenu 7">
            <a:extLst>
              <a:ext uri="{FF2B5EF4-FFF2-40B4-BE49-F238E27FC236}">
                <a16:creationId xmlns:a16="http://schemas.microsoft.com/office/drawing/2014/main" id="{83513BA2-B5CE-D043-B62D-5F857DCBAFA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2751042"/>
              </p:ext>
            </p:extLst>
          </p:nvPr>
        </p:nvGraphicFramePr>
        <p:xfrm>
          <a:off x="6201399" y="4411519"/>
          <a:ext cx="1885316" cy="2003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89677423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Intimamedia.com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Intimamedia.comE - 1</Template>
  <TotalTime>174</TotalTime>
  <Words>237</Words>
  <Application>Microsoft Macintosh PowerPoint</Application>
  <PresentationFormat>Grand écran</PresentationFormat>
  <Paragraphs>73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Intimamedia.comE</vt:lpstr>
      <vt:lpstr>Back Office CRO</vt:lpstr>
      <vt:lpstr>Présentation PowerPoint</vt:lpstr>
      <vt:lpstr>Investigator : Graphics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Back Office CRO</dc:title>
  <dc:creator>Neuro-Vasculaire Echographie</dc:creator>
  <cp:lastModifiedBy>Neuro-Vasculaire Echographie</cp:lastModifiedBy>
  <cp:revision>12</cp:revision>
  <dcterms:created xsi:type="dcterms:W3CDTF">2021-03-08T14:31:38Z</dcterms:created>
  <dcterms:modified xsi:type="dcterms:W3CDTF">2021-03-08T17:25:40Z</dcterms:modified>
</cp:coreProperties>
</file>