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9.xml"/>
  <Override ContentType="application/vnd.openxmlformats-officedocument.presentationml.slideMaster+xml" PartName="/ppt/slideMasters/slideMaster11.xml"/>
  <Override ContentType="application/vnd.openxmlformats-officedocument.presentationml.slideMaster+xml" PartName="/ppt/slideMasters/slideMaster13.xml"/>
  <Override ContentType="application/vnd.openxmlformats-officedocument.presentationml.slideMaster+xml" PartName="/ppt/slideMasters/slideMaster10.xml"/>
  <Override ContentType="application/vnd.openxmlformats-officedocument.presentationml.slideMaster+xml" PartName="/ppt/slideMasters/slideMaster15.xml"/>
  <Override ContentType="application/vnd.openxmlformats-officedocument.presentationml.slideMaster+xml" PartName="/ppt/slideMasters/slideMaster1.xml"/>
  <Override ContentType="application/vnd.openxmlformats-officedocument.presentationml.slideMaster+xml" PartName="/ppt/slideMasters/slideMaster7.xml"/>
  <Override ContentType="application/vnd.openxmlformats-officedocument.presentationml.slideMaster+xml" PartName="/ppt/slideMasters/slideMaster5.xml"/>
  <Override ContentType="application/vnd.openxmlformats-officedocument.presentationml.slideMaster+xml" PartName="/ppt/slideMasters/slideMaster8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14.xml"/>
  <Override ContentType="application/vnd.openxmlformats-officedocument.presentationml.slideMaster+xml" PartName="/ppt/slideMasters/slideMaster12.xml"/>
  <Override ContentType="application/vnd.openxmlformats-officedocument.presentationml.slideMaster+xml" PartName="/ppt/slideMasters/slideMaster4.xml"/>
  <Override ContentType="application/vnd.openxmlformats-officedocument.presentationml.slideMaster+xml" PartName="/ppt/slideMasters/slideMaster6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14.xml"/>
  <Override ContentType="application/vnd.openxmlformats-officedocument.theme+xml" PartName="/ppt/theme/theme6.xml"/>
  <Override ContentType="application/vnd.openxmlformats-officedocument.theme+xml" PartName="/ppt/theme/theme3.xml"/>
  <Override ContentType="application/vnd.openxmlformats-officedocument.theme+xml" PartName="/ppt/theme/theme11.xml"/>
  <Override ContentType="application/vnd.openxmlformats-officedocument.theme+xml" PartName="/ppt/theme/theme5.xml"/>
  <Override ContentType="application/vnd.openxmlformats-officedocument.theme+xml" PartName="/ppt/theme/theme15.xml"/>
  <Override ContentType="application/vnd.openxmlformats-officedocument.theme+xml" PartName="/ppt/theme/theme9.xml"/>
  <Override ContentType="application/vnd.openxmlformats-officedocument.theme+xml" PartName="/ppt/theme/theme13.xml"/>
  <Override ContentType="application/vnd.openxmlformats-officedocument.theme+xml" PartName="/ppt/theme/theme7.xml"/>
  <Override ContentType="application/vnd.openxmlformats-officedocument.theme+xml" PartName="/ppt/theme/theme2.xml"/>
  <Override ContentType="application/vnd.openxmlformats-officedocument.theme+xml" PartName="/ppt/theme/theme4.xml"/>
  <Override ContentType="application/vnd.openxmlformats-officedocument.theme+xml" PartName="/ppt/theme/theme8.xml"/>
  <Override ContentType="application/vnd.openxmlformats-officedocument.theme+xml" PartName="/ppt/theme/theme10.xml"/>
  <Override ContentType="application/vnd.openxmlformats-officedocument.theme+xml" PartName="/ppt/theme/theme16.xml"/>
  <Override ContentType="application/vnd.openxmlformats-officedocument.theme+xml" PartName="/ppt/theme/theme1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2" r:id="rId4"/>
    <p:sldMasterId id="2147483663" r:id="rId5"/>
    <p:sldMasterId id="2147483664" r:id="rId6"/>
    <p:sldMasterId id="2147483665" r:id="rId7"/>
    <p:sldMasterId id="2147483666" r:id="rId8"/>
    <p:sldMasterId id="2147483667" r:id="rId9"/>
    <p:sldMasterId id="2147483668" r:id="rId10"/>
    <p:sldMasterId id="2147483669" r:id="rId11"/>
    <p:sldMasterId id="2147483670" r:id="rId12"/>
    <p:sldMasterId id="2147483671" r:id="rId13"/>
    <p:sldMasterId id="2147483672" r:id="rId14"/>
    <p:sldMasterId id="2147483673" r:id="rId15"/>
    <p:sldMasterId id="2147483674" r:id="rId16"/>
    <p:sldMasterId id="2147483675" r:id="rId17"/>
    <p:sldMasterId id="2147483676" r:id="rId18"/>
  </p:sldMasterIdLst>
  <p:notesMasterIdLst>
    <p:notesMasterId r:id="rId19"/>
  </p:notesMasterIdLst>
  <p:sldIdLst>
    <p:sldId id="256" r:id="rId20"/>
    <p:sldId id="257" r:id="rId21"/>
    <p:sldId id="258" r:id="rId22"/>
    <p:sldId id="259" r:id="rId23"/>
    <p:sldId id="260" r:id="rId24"/>
    <p:sldId id="261" r:id="rId25"/>
    <p:sldId id="262" r:id="rId26"/>
    <p:sldId id="263" r:id="rId27"/>
    <p:sldId id="264" r:id="rId28"/>
    <p:sldId id="265" r:id="rId29"/>
    <p:sldId id="266" r:id="rId30"/>
    <p:sldId id="267" r:id="rId31"/>
    <p:sldId id="268" r:id="rId32"/>
    <p:sldId id="269" r:id="rId33"/>
    <p:sldId id="270" r:id="rId34"/>
    <p:sldId id="271" r:id="rId35"/>
    <p:sldId id="272" r:id="rId36"/>
    <p:sldId id="273" r:id="rId37"/>
    <p:sldId id="274" r:id="rId38"/>
    <p:sldId id="275" r:id="rId39"/>
    <p:sldId id="276" r:id="rId40"/>
  </p:sldIdLst>
  <p:sldSz cy="6858000" cx="9144000"/>
  <p:notesSz cx="6858000" cy="9637700"/>
  <p:embeddedFontLst>
    <p:embeddedFont>
      <p:font typeface="Playfair Display"/>
      <p:regular r:id="rId41"/>
      <p:bold r:id="rId42"/>
      <p:italic r:id="rId43"/>
      <p:boldItalic r:id="rId44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21.xml"/><Relationship Id="rId20" Type="http://schemas.openxmlformats.org/officeDocument/2006/relationships/slide" Target="slides/slide1.xml"/><Relationship Id="rId42" Type="http://schemas.openxmlformats.org/officeDocument/2006/relationships/font" Target="fonts/PlayfairDisplay-bold.fntdata"/><Relationship Id="rId41" Type="http://schemas.openxmlformats.org/officeDocument/2006/relationships/font" Target="fonts/PlayfairDisplay-regular.fntdata"/><Relationship Id="rId22" Type="http://schemas.openxmlformats.org/officeDocument/2006/relationships/slide" Target="slides/slide3.xml"/><Relationship Id="rId44" Type="http://schemas.openxmlformats.org/officeDocument/2006/relationships/font" Target="fonts/PlayfairDisplay-boldItalic.fntdata"/><Relationship Id="rId21" Type="http://schemas.openxmlformats.org/officeDocument/2006/relationships/slide" Target="slides/slide2.xml"/><Relationship Id="rId43" Type="http://schemas.openxmlformats.org/officeDocument/2006/relationships/font" Target="fonts/PlayfairDisplay-italic.fntdata"/><Relationship Id="rId24" Type="http://schemas.openxmlformats.org/officeDocument/2006/relationships/slide" Target="slides/slide5.xml"/><Relationship Id="rId23" Type="http://schemas.openxmlformats.org/officeDocument/2006/relationships/slide" Target="slides/slide4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26" Type="http://schemas.openxmlformats.org/officeDocument/2006/relationships/slide" Target="slides/slide7.xml"/><Relationship Id="rId25" Type="http://schemas.openxmlformats.org/officeDocument/2006/relationships/slide" Target="slides/slide6.xml"/><Relationship Id="rId28" Type="http://schemas.openxmlformats.org/officeDocument/2006/relationships/slide" Target="slides/slide9.xml"/><Relationship Id="rId27" Type="http://schemas.openxmlformats.org/officeDocument/2006/relationships/slide" Target="slides/slide8.xml"/><Relationship Id="rId5" Type="http://schemas.openxmlformats.org/officeDocument/2006/relationships/slideMaster" Target="slideMasters/slideMaster2.xml"/><Relationship Id="rId6" Type="http://schemas.openxmlformats.org/officeDocument/2006/relationships/slideMaster" Target="slideMasters/slideMaster3.xml"/><Relationship Id="rId29" Type="http://schemas.openxmlformats.org/officeDocument/2006/relationships/slide" Target="slides/slide10.xml"/><Relationship Id="rId7" Type="http://schemas.openxmlformats.org/officeDocument/2006/relationships/slideMaster" Target="slideMasters/slideMaster4.xml"/><Relationship Id="rId8" Type="http://schemas.openxmlformats.org/officeDocument/2006/relationships/slideMaster" Target="slideMasters/slideMaster5.xml"/><Relationship Id="rId31" Type="http://schemas.openxmlformats.org/officeDocument/2006/relationships/slide" Target="slides/slide12.xml"/><Relationship Id="rId30" Type="http://schemas.openxmlformats.org/officeDocument/2006/relationships/slide" Target="slides/slide11.xml"/><Relationship Id="rId11" Type="http://schemas.openxmlformats.org/officeDocument/2006/relationships/slideMaster" Target="slideMasters/slideMaster8.xml"/><Relationship Id="rId33" Type="http://schemas.openxmlformats.org/officeDocument/2006/relationships/slide" Target="slides/slide14.xml"/><Relationship Id="rId10" Type="http://schemas.openxmlformats.org/officeDocument/2006/relationships/slideMaster" Target="slideMasters/slideMaster7.xml"/><Relationship Id="rId32" Type="http://schemas.openxmlformats.org/officeDocument/2006/relationships/slide" Target="slides/slide13.xml"/><Relationship Id="rId13" Type="http://schemas.openxmlformats.org/officeDocument/2006/relationships/slideMaster" Target="slideMasters/slideMaster10.xml"/><Relationship Id="rId35" Type="http://schemas.openxmlformats.org/officeDocument/2006/relationships/slide" Target="slides/slide16.xml"/><Relationship Id="rId12" Type="http://schemas.openxmlformats.org/officeDocument/2006/relationships/slideMaster" Target="slideMasters/slideMaster9.xml"/><Relationship Id="rId34" Type="http://schemas.openxmlformats.org/officeDocument/2006/relationships/slide" Target="slides/slide15.xml"/><Relationship Id="rId15" Type="http://schemas.openxmlformats.org/officeDocument/2006/relationships/slideMaster" Target="slideMasters/slideMaster12.xml"/><Relationship Id="rId37" Type="http://schemas.openxmlformats.org/officeDocument/2006/relationships/slide" Target="slides/slide18.xml"/><Relationship Id="rId14" Type="http://schemas.openxmlformats.org/officeDocument/2006/relationships/slideMaster" Target="slideMasters/slideMaster11.xml"/><Relationship Id="rId36" Type="http://schemas.openxmlformats.org/officeDocument/2006/relationships/slide" Target="slides/slide17.xml"/><Relationship Id="rId17" Type="http://schemas.openxmlformats.org/officeDocument/2006/relationships/slideMaster" Target="slideMasters/slideMaster14.xml"/><Relationship Id="rId39" Type="http://schemas.openxmlformats.org/officeDocument/2006/relationships/slide" Target="slides/slide20.xml"/><Relationship Id="rId16" Type="http://schemas.openxmlformats.org/officeDocument/2006/relationships/slideMaster" Target="slideMasters/slideMaster13.xml"/><Relationship Id="rId38" Type="http://schemas.openxmlformats.org/officeDocument/2006/relationships/slide" Target="slides/slide19.xml"/><Relationship Id="rId19" Type="http://schemas.openxmlformats.org/officeDocument/2006/relationships/notesMaster" Target="notesMasters/notesMaster1.xml"/><Relationship Id="rId18" Type="http://schemas.openxmlformats.org/officeDocument/2006/relationships/slideMaster" Target="slideMasters/slideMaster15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019175" y="722312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153525"/>
            <a:ext cx="29718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9153525"/>
            <a:ext cx="2971800" cy="482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2" name="Google Shape;162;p1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9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171" name="Google Shape;171;p2:notes"/>
          <p:cNvSpPr txBox="1"/>
          <p:nvPr>
            <p:ph idx="1" type="body"/>
          </p:nvPr>
        </p:nvSpPr>
        <p:spPr>
          <a:xfrm>
            <a:off x="685800" y="4578350"/>
            <a:ext cx="5486400" cy="4337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2" name="Google Shape;172;p2:notes"/>
          <p:cNvSpPr txBox="1"/>
          <p:nvPr>
            <p:ph idx="12" type="sldNum"/>
          </p:nvPr>
        </p:nvSpPr>
        <p:spPr>
          <a:xfrm>
            <a:off x="3884612" y="9153525"/>
            <a:ext cx="2971800" cy="482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 sz="14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7" name="Google Shape;177;p3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4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2" name="Google Shape;192;p4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2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5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4" name="Google Shape;204;p5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6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6" name="Google Shape;216;p6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7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0" name="Google Shape;230;p7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8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6" name="Google Shape;246;p8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9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4" name="Google Shape;264;p9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10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79" name="Google Shape;279;p10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p11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88" name="Google Shape;288;p11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2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98" name="Google Shape;298;p12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13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09" name="Google Shape;309;p13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4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18" name="Google Shape;318;p14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5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27" name="Google Shape;327;p15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6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34" name="Google Shape;334;p16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17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53" name="Google Shape;353;p17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0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18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62" name="Google Shape;362;p18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19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74" name="Google Shape;374;p19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20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1" name="Google Shape;381;p20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1:notes"/>
          <p:cNvSpPr txBox="1"/>
          <p:nvPr>
            <p:ph idx="1" type="body"/>
          </p:nvPr>
        </p:nvSpPr>
        <p:spPr>
          <a:xfrm>
            <a:off x="685800" y="4578350"/>
            <a:ext cx="5486400" cy="43370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388" name="Google Shape;388;p21:notes"/>
          <p:cNvSpPr/>
          <p:nvPr>
            <p:ph idx="2" type="sldImg"/>
          </p:nvPr>
        </p:nvSpPr>
        <p:spPr>
          <a:xfrm>
            <a:off x="1019175" y="722313"/>
            <a:ext cx="4819650" cy="361473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2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3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4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Diapositive de titre">
  <p:cSld name="1_Diapositive de titre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ide" type="blank">
  <p:cSld name="BLANK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contenu" type="obj">
  <p:cSld name="OBJEC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idx="1" type="body"/>
          </p:nvPr>
        </p:nvSpPr>
        <p:spPr>
          <a:xfrm>
            <a:off x="4572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6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descr="logo_Math_horiz - copie.jpg" id="34" name="Google Shape;34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167500" y="1159275"/>
            <a:ext cx="1219197" cy="334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sur contenu" type="txOverObj">
  <p:cSld name="TEXT_OVER_OBJECT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8"/>
          <p:cNvSpPr txBox="1"/>
          <p:nvPr>
            <p:ph idx="1" type="body"/>
          </p:nvPr>
        </p:nvSpPr>
        <p:spPr>
          <a:xfrm>
            <a:off x="949325" y="1981200"/>
            <a:ext cx="7661275" cy="19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8"/>
          <p:cNvSpPr txBox="1"/>
          <p:nvPr>
            <p:ph idx="10" type="dt"/>
          </p:nvPr>
        </p:nvSpPr>
        <p:spPr>
          <a:xfrm>
            <a:off x="94615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8"/>
          <p:cNvSpPr txBox="1"/>
          <p:nvPr>
            <p:ph idx="11" type="ftr"/>
          </p:nvPr>
        </p:nvSpPr>
        <p:spPr>
          <a:xfrm>
            <a:off x="33528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46" name="Google Shape;46;p8"/>
          <p:cNvSpPr txBox="1"/>
          <p:nvPr/>
        </p:nvSpPr>
        <p:spPr>
          <a:xfrm>
            <a:off x="1531088" y="871870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Diapositive de titre">
  <p:cSld name="2_Diapositive de titre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apositive de titre">
  <p:cSld name="Diapositive de titre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de section" type="secHead">
  <p:cSld name="SECTION_HEADER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7" name="Google Shape;67;p1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latin typeface="Calibri"/>
                <a:ea typeface="Calibri"/>
                <a:cs typeface="Calibri"/>
                <a:sym typeface="Calibri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ux contenus" type="twoObj">
  <p:cSld name="TWO_OBJECTS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0" name="Google Shape;80;p17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aison" type="twoTxTwoObj">
  <p:cSld name="TWO_OBJECTS_WITH_TEXT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9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2" name="Google Shape;92;p1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3" name="Google Shape;93;p1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4" name="Google Shape;94;p1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5" name="Google Shape;95;p1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6" name="Google Shape;96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seul" type="titleOnly">
  <p:cSld name="TITLE_ONLY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2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7" name="Google Shape;107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8" name="Google Shape;108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u avec légende" type="objTx">
  <p:cSld name="OBJECT_WITH_CAPTION_TEXT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3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8" name="Google Shape;118;p23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19" name="Google Shape;119;p23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0" name="Google Shape;120;p2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1" name="Google Shape;121;p2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2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vec légende" type="picTx">
  <p:cSld name="PICTURE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1" name="Google Shape;131;p2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2" name="Google Shape;132;p2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b="0" i="0" sz="1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3" name="Google Shape;133;p2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4" name="Google Shape;134;p2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et texte vertical" type="vertTx">
  <p:cSld name="VERTICAL_TEX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4" name="Google Shape;144;p27"/>
          <p:cNvSpPr txBox="1"/>
          <p:nvPr>
            <p:ph idx="1" type="body"/>
          </p:nvPr>
        </p:nvSpPr>
        <p:spPr>
          <a:xfrm rot="5400000">
            <a:off x="2309018" y="-251619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5" name="Google Shape;145;p2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2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re vertical et texte" type="vertTitleAndTx">
  <p:cSld name="VERTICAL_TITLE_AND_VERTICAL_TEXT">
    <p:spTree>
      <p:nvGrpSpPr>
        <p:cNvPr id="154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9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6" name="Google Shape;156;p29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7" name="Google Shape;157;p2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9" name="Google Shape;159;p2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theme" Target="../theme/theme2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3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3.xml"/><Relationship Id="rId3" Type="http://schemas.openxmlformats.org/officeDocument/2006/relationships/theme" Target="../theme/theme8.xml"/></Relationships>
</file>

<file path=ppt/slideMasters/_rels/slideMaster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4.xml"/><Relationship Id="rId3" Type="http://schemas.openxmlformats.org/officeDocument/2006/relationships/theme" Target="../theme/theme12.xml"/></Relationships>
</file>

<file path=ppt/slideMasters/_rels/slideMaster5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5.xml"/><Relationship Id="rId3" Type="http://schemas.openxmlformats.org/officeDocument/2006/relationships/theme" Target="../theme/theme15.xml"/></Relationships>
</file>

<file path=ppt/slideMasters/_rels/slideMaster6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theme" Target="../theme/theme13.xml"/></Relationships>
</file>

<file path=ppt/slideMasters/_rels/slideMaster7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6.xml"/><Relationship Id="rId3" Type="http://schemas.openxmlformats.org/officeDocument/2006/relationships/theme" Target="../theme/theme6.xml"/></Relationships>
</file>

<file path=ppt/slideMasters/_rels/slideMaster8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7.xml"/><Relationship Id="rId3" Type="http://schemas.openxmlformats.org/officeDocument/2006/relationships/theme" Target="../theme/theme1.xml"/></Relationships>
</file>

<file path=ppt/slideMasters/_rels/slideMaster9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8.xml"/><Relationship Id="rId3" Type="http://schemas.openxmlformats.org/officeDocument/2006/relationships/theme" Target="../theme/theme4.xml"/></Relationships>
</file>

<file path=ppt/slideMasters/_rels/slideMaster10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9.xml"/><Relationship Id="rId3" Type="http://schemas.openxmlformats.org/officeDocument/2006/relationships/theme" Target="../theme/theme11.xml"/></Relationships>
</file>

<file path=ppt/slideMasters/_rels/slideMaster11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0.xml"/><Relationship Id="rId3" Type="http://schemas.openxmlformats.org/officeDocument/2006/relationships/theme" Target="../theme/theme9.xml"/></Relationships>
</file>

<file path=ppt/slideMasters/_rels/slideMaster12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3" Type="http://schemas.openxmlformats.org/officeDocument/2006/relationships/theme" Target="../theme/theme16.xml"/></Relationships>
</file>

<file path=ppt/slideMasters/_rels/slideMaster13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14.xml"/></Relationships>
</file>

<file path=ppt/slideMasters/_rels/slideMaster14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3.xml"/><Relationship Id="rId3" Type="http://schemas.openxmlformats.org/officeDocument/2006/relationships/theme" Target="../theme/theme5.xml"/></Relationships>
</file>

<file path=ppt/slideMasters/_rels/slideMaster15.xml.rels><?xml version="1.0" encoding="UTF-8" standalone="yes"?>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4.xml"/><Relationship Id="rId3" Type="http://schemas.openxmlformats.org/officeDocument/2006/relationships/theme" Target="../theme/theme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oogle Shape;14;p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" name="Google Shape;16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" name="Google Shape;17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3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5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5"/>
          <p:cNvSpPr txBox="1"/>
          <p:nvPr>
            <p:ph idx="10" type="dt"/>
          </p:nvPr>
        </p:nvSpPr>
        <p:spPr>
          <a:xfrm>
            <a:off x="457200" y="6248400"/>
            <a:ext cx="2133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1" type="ftr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7" name="Google Shape;27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5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0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Google Shape;36;p7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7"/>
          <p:cNvSpPr txBox="1"/>
          <p:nvPr>
            <p:ph idx="10" type="dt"/>
          </p:nvPr>
        </p:nvSpPr>
        <p:spPr>
          <a:xfrm>
            <a:off x="946150" y="6248400"/>
            <a:ext cx="19050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7"/>
          <p:cNvSpPr txBox="1"/>
          <p:nvPr>
            <p:ph idx="11" type="ftr"/>
          </p:nvPr>
        </p:nvSpPr>
        <p:spPr>
          <a:xfrm>
            <a:off x="3352800" y="6248400"/>
            <a:ext cx="28956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9" name="Google Shape;39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" name="Google Shape;40;p7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1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9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9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2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" name="Google Shape;53;p11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1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/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Google Shape;56;p1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2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3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9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1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2" name="Google Shape;62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3" name="Google Shape;63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" name="Google Shape;64;p14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4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1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16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5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Google Shape;85;p1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p18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" name="Google Shape;100;p20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2" name="Google Shape;102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3" name="Google Shape;103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p20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7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2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5" name="Google Shape;115;p22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" name="Google Shape;124;p24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2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6" name="Google Shape;126;p2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7" name="Google Shape;127;p2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24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4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" name="Google Shape;137;p26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9" name="Google Shape;139;p2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0" name="Google Shape;140;p2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1" name="Google Shape;141;p26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0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15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28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2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1" name="Google Shape;151;p2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52" name="Google Shape;152;p2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3" name="Google Shape;153;p28"/>
          <p:cNvSpPr txBox="1"/>
          <p:nvPr/>
        </p:nvSpPr>
        <p:spPr>
          <a:xfrm>
            <a:off x="806300" y="681990"/>
            <a:ext cx="990601" cy="3413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Calibri"/>
              <a:buNone/>
            </a:pPr>
            <a:r>
              <a:rPr b="0" i="0" lang="en-US" sz="12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www.iimt.fr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61" r:id="rId2"/>
  </p:sldLayoutIdLst>
  <p:transition spd="slow">
    <p:fade/>
  </p:transition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9.png"/><Relationship Id="rId4" Type="http://schemas.openxmlformats.org/officeDocument/2006/relationships/image" Target="../media/image2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Relationship Id="rId4" Type="http://schemas.openxmlformats.org/officeDocument/2006/relationships/image" Target="../media/image2.jpg"/><Relationship Id="rId5" Type="http://schemas.openxmlformats.org/officeDocument/2006/relationships/image" Target="../media/image15.png"/><Relationship Id="rId6" Type="http://schemas.openxmlformats.org/officeDocument/2006/relationships/image" Target="../media/image8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jpg"/><Relationship Id="rId4" Type="http://schemas.openxmlformats.org/officeDocument/2006/relationships/image" Target="../media/image2.jpg"/><Relationship Id="rId5" Type="http://schemas.openxmlformats.org/officeDocument/2006/relationships/image" Target="../media/image11.png"/><Relationship Id="rId6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png"/><Relationship Id="rId4" Type="http://schemas.openxmlformats.org/officeDocument/2006/relationships/image" Target="../media/image2.jpg"/><Relationship Id="rId5" Type="http://schemas.openxmlformats.org/officeDocument/2006/relationships/image" Target="../media/image1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.png"/><Relationship Id="rId4" Type="http://schemas.openxmlformats.org/officeDocument/2006/relationships/image" Target="../media/image2.jpg"/><Relationship Id="rId5" Type="http://schemas.openxmlformats.org/officeDocument/2006/relationships/image" Target="../media/image1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2.png"/><Relationship Id="rId4" Type="http://schemas.openxmlformats.org/officeDocument/2006/relationships/image" Target="../media/image16.png"/><Relationship Id="rId5" Type="http://schemas.openxmlformats.org/officeDocument/2006/relationships/image" Target="../media/image5.png"/><Relationship Id="rId6" Type="http://schemas.openxmlformats.org/officeDocument/2006/relationships/image" Target="../media/image2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7.jpg"/><Relationship Id="rId4" Type="http://schemas.openxmlformats.org/officeDocument/2006/relationships/image" Target="../media/image2.jpg"/><Relationship Id="rId5" Type="http://schemas.openxmlformats.org/officeDocument/2006/relationships/image" Target="../media/image13.png"/><Relationship Id="rId6" Type="http://schemas.openxmlformats.org/officeDocument/2006/relationships/image" Target="../media/image6.png"/><Relationship Id="rId7" Type="http://schemas.openxmlformats.org/officeDocument/2006/relationships/image" Target="../media/image1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9.png"/><Relationship Id="rId4" Type="http://schemas.openxmlformats.org/officeDocument/2006/relationships/image" Target="../media/image22.png"/><Relationship Id="rId5" Type="http://schemas.openxmlformats.org/officeDocument/2006/relationships/image" Target="../media/image18.png"/><Relationship Id="rId6" Type="http://schemas.openxmlformats.org/officeDocument/2006/relationships/image" Target="../media/image20.png"/><Relationship Id="rId7" Type="http://schemas.openxmlformats.org/officeDocument/2006/relationships/image" Target="../media/image2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jpg"/><Relationship Id="rId4" Type="http://schemas.openxmlformats.org/officeDocument/2006/relationships/image" Target="../media/image2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jpg"/><Relationship Id="rId4" Type="http://schemas.openxmlformats.org/officeDocument/2006/relationships/image" Target="../media/image2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4.jpg"/><Relationship Id="rId4" Type="http://schemas.openxmlformats.org/officeDocument/2006/relationships/image" Target="../media/image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1.png"/><Relationship Id="rId4" Type="http://schemas.openxmlformats.org/officeDocument/2006/relationships/image" Target="../media/image2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6.png"/><Relationship Id="rId4" Type="http://schemas.openxmlformats.org/officeDocument/2006/relationships/image" Target="../media/image2.jp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3.png"/><Relationship Id="rId4" Type="http://schemas.openxmlformats.org/officeDocument/2006/relationships/image" Target="../media/image2.jpg"/></Relationships>
</file>

<file path=ppt/slides/_rels/slide16.xml.rels><?xml version="1.0" encoding="UTF-8" standalone="yes"?><Relationships xmlns="http://schemas.openxmlformats.org/package/2006/relationships"><Relationship Id="rId11" Type="http://schemas.openxmlformats.org/officeDocument/2006/relationships/image" Target="../media/image33.png"/><Relationship Id="rId10" Type="http://schemas.openxmlformats.org/officeDocument/2006/relationships/image" Target="../media/image39.png"/><Relationship Id="rId13" Type="http://schemas.openxmlformats.org/officeDocument/2006/relationships/image" Target="../media/image37.png"/><Relationship Id="rId1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0.jpg"/><Relationship Id="rId4" Type="http://schemas.openxmlformats.org/officeDocument/2006/relationships/image" Target="../media/image2.jpg"/><Relationship Id="rId9" Type="http://schemas.openxmlformats.org/officeDocument/2006/relationships/image" Target="../media/image35.png"/><Relationship Id="rId15" Type="http://schemas.openxmlformats.org/officeDocument/2006/relationships/image" Target="../media/image8.png"/><Relationship Id="rId14" Type="http://schemas.openxmlformats.org/officeDocument/2006/relationships/image" Target="../media/image34.png"/><Relationship Id="rId5" Type="http://schemas.openxmlformats.org/officeDocument/2006/relationships/image" Target="../media/image25.png"/><Relationship Id="rId6" Type="http://schemas.openxmlformats.org/officeDocument/2006/relationships/image" Target="../media/image15.png"/><Relationship Id="rId7" Type="http://schemas.openxmlformats.org/officeDocument/2006/relationships/image" Target="../media/image29.png"/><Relationship Id="rId8" Type="http://schemas.openxmlformats.org/officeDocument/2006/relationships/image" Target="../media/image2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0.jpg"/><Relationship Id="rId4" Type="http://schemas.openxmlformats.org/officeDocument/2006/relationships/image" Target="../media/image2.jp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6.jpg"/><Relationship Id="rId4" Type="http://schemas.openxmlformats.org/officeDocument/2006/relationships/image" Target="../media/image2.jp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1.jpg"/><Relationship Id="rId4" Type="http://schemas.openxmlformats.org/officeDocument/2006/relationships/image" Target="../media/image2.jp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32.jpg"/><Relationship Id="rId4" Type="http://schemas.openxmlformats.org/officeDocument/2006/relationships/image" Target="../media/image2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30"/>
          <p:cNvPicPr preferRelativeResize="0"/>
          <p:nvPr/>
        </p:nvPicPr>
        <p:blipFill rotWithShape="1">
          <a:blip r:embed="rId3">
            <a:alphaModFix/>
          </a:blip>
          <a:srcRect b="0" l="0" r="20431" t="0"/>
          <a:stretch/>
        </p:blipFill>
        <p:spPr>
          <a:xfrm>
            <a:off x="-36512" y="0"/>
            <a:ext cx="9180512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30"/>
          <p:cNvSpPr txBox="1"/>
          <p:nvPr/>
        </p:nvSpPr>
        <p:spPr>
          <a:xfrm>
            <a:off x="2709625" y="446075"/>
            <a:ext cx="6402600" cy="2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 Rounded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To Improveamanagement and processing of vascular  evaluation in Clinical Trials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30"/>
          <p:cNvSpPr txBox="1"/>
          <p:nvPr/>
        </p:nvSpPr>
        <p:spPr>
          <a:xfrm>
            <a:off x="5083553" y="2972900"/>
            <a:ext cx="3149700" cy="55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73050" lvl="0" marL="27305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Playfair Display"/>
                <a:ea typeface="Playfair Display"/>
                <a:cs typeface="Playfair Display"/>
                <a:sym typeface="Playfair Display"/>
              </a:rPr>
              <a:t>Clinical Trials</a:t>
            </a: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	              		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167" name="Google Shape;167;p3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83550" y="1486700"/>
            <a:ext cx="3263624" cy="79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30"/>
          <p:cNvSpPr txBox="1"/>
          <p:nvPr/>
        </p:nvSpPr>
        <p:spPr>
          <a:xfrm>
            <a:off x="6135175" y="2278000"/>
            <a:ext cx="866700" cy="805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b="0" i="0" lang="en-US" sz="3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&amp;</a:t>
            </a:r>
            <a:endParaRPr b="0" i="0" sz="3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31"/>
          <p:cNvSpPr txBox="1"/>
          <p:nvPr/>
        </p:nvSpPr>
        <p:spPr>
          <a:xfrm>
            <a:off x="1262850" y="1055100"/>
            <a:ext cx="6618300" cy="407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1" i="0" lang="en-US" sz="16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Commande Pharma Etude d’évaluation d’une molécule → CRO</a:t>
            </a:r>
            <a:endParaRPr b="1" i="0" sz="16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Protocole Etude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Produit- Efficacité - End point souhaité - Critères inclusion /exclusion ; Nombre sujets; Nombre de centres; Durée suivi ; Nombre de visites ; Date d’inclusion ; Durée d’inclusion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Analyse statistique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calcul du N de sujets nécessaires pour démontrer efficacité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élection des centres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 nationale ou Internationale); formation/validation des investigateurs ( 1 à 2 par centre)-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protocole d’inclusion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des patients; conformité des fiches de recueil de données numériques et alpha numériques ( ARC); envoi des données dans l’espace Lecteur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Sélection des Lecteurs : 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 ou plusieurs; </a:t>
            </a: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protocole de lecture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des données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Transmission des données à la CRO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; vérification cohérence et conformité des données ( alpha numériques et numériques);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envoi des données validées dans l’espace Lecteur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Pour les Data imagerie</a:t>
            </a: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: Sélection d1 ou plusieurs lecteurs; Lecture des Data; Validation des lectures; Reproductibilité (Optionnelle)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Analyse Statistique des résultats.</a:t>
            </a:r>
            <a:endParaRPr b="1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32"/>
          <p:cNvSpPr txBox="1"/>
          <p:nvPr>
            <p:ph type="title"/>
          </p:nvPr>
        </p:nvSpPr>
        <p:spPr>
          <a:xfrm>
            <a:off x="708817" y="-54430"/>
            <a:ext cx="8229600" cy="444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Home page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Home.jpg" id="180" name="Google Shape;180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1187" y="1049337"/>
            <a:ext cx="8424861" cy="5327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Math_horiz - copie.jpg" id="181" name="Google Shape;181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0399" y="1070124"/>
            <a:ext cx="1224457" cy="314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84090" y="5500886"/>
            <a:ext cx="1778909" cy="40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2"/>
          <p:cNvSpPr/>
          <p:nvPr/>
        </p:nvSpPr>
        <p:spPr>
          <a:xfrm>
            <a:off x="5268686" y="4057409"/>
            <a:ext cx="3624943" cy="106976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84" name="Google Shape;184;p32"/>
          <p:cNvPicPr preferRelativeResize="0"/>
          <p:nvPr/>
        </p:nvPicPr>
        <p:blipFill rotWithShape="1">
          <a:blip r:embed="rId6">
            <a:alphaModFix/>
          </a:blip>
          <a:srcRect b="0" l="2904" r="3250" t="4874"/>
          <a:stretch/>
        </p:blipFill>
        <p:spPr>
          <a:xfrm>
            <a:off x="5290458" y="4256314"/>
            <a:ext cx="3559628" cy="88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3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957216" y="4526655"/>
            <a:ext cx="1805783" cy="406400"/>
          </a:xfrm>
          <a:prstGeom prst="rect">
            <a:avLst/>
          </a:prstGeom>
          <a:noFill/>
          <a:ln>
            <a:noFill/>
          </a:ln>
        </p:spPr>
      </p:pic>
      <p:sp>
        <p:nvSpPr>
          <p:cNvPr id="186" name="Google Shape;186;p32"/>
          <p:cNvSpPr txBox="1"/>
          <p:nvPr/>
        </p:nvSpPr>
        <p:spPr>
          <a:xfrm>
            <a:off x="7075715" y="4539338"/>
            <a:ext cx="1507144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 am Investigator</a:t>
            </a:r>
            <a:endParaRPr b="0" i="0" sz="1400" u="none" cap="none" strike="noStrike">
              <a:solidFill>
                <a:schemeClr val="lt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32"/>
          <p:cNvSpPr txBox="1"/>
          <p:nvPr/>
        </p:nvSpPr>
        <p:spPr>
          <a:xfrm>
            <a:off x="7097488" y="5442854"/>
            <a:ext cx="116891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 am Reader</a:t>
            </a:r>
            <a:endParaRPr/>
          </a:p>
        </p:txBody>
      </p:sp>
      <p:sp>
        <p:nvSpPr>
          <p:cNvPr id="188" name="Google Shape;188;p32"/>
          <p:cNvSpPr txBox="1"/>
          <p:nvPr/>
        </p:nvSpPr>
        <p:spPr>
          <a:xfrm>
            <a:off x="3853543" y="729343"/>
            <a:ext cx="184731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32"/>
          <p:cNvSpPr/>
          <p:nvPr/>
        </p:nvSpPr>
        <p:spPr>
          <a:xfrm>
            <a:off x="5018314" y="1698171"/>
            <a:ext cx="3920103" cy="620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3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in.jpg" id="194" name="Google Shape;194;p33"/>
          <p:cNvPicPr preferRelativeResize="0"/>
          <p:nvPr/>
        </p:nvPicPr>
        <p:blipFill rotWithShape="1">
          <a:blip r:embed="rId3">
            <a:alphaModFix/>
          </a:blip>
          <a:srcRect b="1042" l="990" r="872" t="9060"/>
          <a:stretch/>
        </p:blipFill>
        <p:spPr>
          <a:xfrm>
            <a:off x="646335" y="1120775"/>
            <a:ext cx="8380651" cy="5389526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33"/>
          <p:cNvSpPr txBox="1"/>
          <p:nvPr>
            <p:ph type="title"/>
          </p:nvPr>
        </p:nvSpPr>
        <p:spPr>
          <a:xfrm>
            <a:off x="457200" y="-30150"/>
            <a:ext cx="8229600" cy="48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r>
              <a:rPr b="0" i="0" lang="en-US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Login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196" name="Google Shape;196;p3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70399" y="1140751"/>
            <a:ext cx="1283178" cy="304523"/>
          </a:xfrm>
          <a:prstGeom prst="rect">
            <a:avLst/>
          </a:prstGeom>
          <a:noFill/>
          <a:ln>
            <a:noFill/>
          </a:ln>
        </p:spPr>
      </p:pic>
      <p:pic>
        <p:nvPicPr>
          <p:cNvPr id="197" name="Google Shape;197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162803" y="4539343"/>
            <a:ext cx="1676400" cy="397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3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6498379" y="4528734"/>
            <a:ext cx="661849" cy="233388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3"/>
          <p:cNvSpPr/>
          <p:nvPr/>
        </p:nvSpPr>
        <p:spPr>
          <a:xfrm>
            <a:off x="5061857" y="1774371"/>
            <a:ext cx="3777346" cy="6204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0" name="Google Shape;200;p33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950530" y="5468256"/>
            <a:ext cx="1820632" cy="406400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33"/>
          <p:cNvSpPr txBox="1"/>
          <p:nvPr/>
        </p:nvSpPr>
        <p:spPr>
          <a:xfrm>
            <a:off x="7160228" y="5563054"/>
            <a:ext cx="1317990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I am a Reader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gister.png" id="206" name="Google Shape;206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2257" y="1034143"/>
            <a:ext cx="8360229" cy="5410199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4"/>
          <p:cNvSpPr txBox="1"/>
          <p:nvPr>
            <p:ph type="title"/>
          </p:nvPr>
        </p:nvSpPr>
        <p:spPr>
          <a:xfrm>
            <a:off x="931875" y="20642"/>
            <a:ext cx="7158000" cy="45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r>
              <a:rPr b="0" i="0" lang="en-US" sz="2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Registration A</a:t>
            </a:r>
            <a:endParaRPr b="0" i="0" sz="42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208" name="Google Shape;208;p3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09534" y="1063372"/>
            <a:ext cx="1219197" cy="334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3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494843" y="1410408"/>
            <a:ext cx="462003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0" name="Google Shape;210;p34"/>
          <p:cNvSpPr/>
          <p:nvPr/>
        </p:nvSpPr>
        <p:spPr>
          <a:xfrm>
            <a:off x="2355681" y="2002971"/>
            <a:ext cx="9696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800" u="none" cap="none" strike="noStrike">
                <a:solidFill>
                  <a:srgbClr val="EFEFEF"/>
                </a:solidFill>
                <a:latin typeface="Calibri"/>
                <a:ea typeface="Calibri"/>
                <a:cs typeface="Calibri"/>
                <a:sym typeface="Calibri"/>
              </a:rPr>
              <a:t>Investigator</a:t>
            </a:r>
            <a:endParaRPr b="0" i="0" sz="800" u="none" cap="none" strike="noStrike">
              <a:solidFill>
                <a:srgbClr val="EFEF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34"/>
          <p:cNvSpPr/>
          <p:nvPr/>
        </p:nvSpPr>
        <p:spPr>
          <a:xfrm>
            <a:off x="2246819" y="1371600"/>
            <a:ext cx="9696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800" u="none" cap="none" strike="noStrike">
                <a:solidFill>
                  <a:srgbClr val="EFEFEF"/>
                </a:solidFill>
                <a:latin typeface="Calibri"/>
                <a:ea typeface="Calibri"/>
                <a:cs typeface="Calibri"/>
                <a:sym typeface="Calibri"/>
              </a:rPr>
              <a:t>Investigator</a:t>
            </a:r>
            <a:endParaRPr b="0" i="0" sz="800" u="none" cap="none" strike="noStrike">
              <a:solidFill>
                <a:srgbClr val="EFEF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34"/>
          <p:cNvSpPr/>
          <p:nvPr/>
        </p:nvSpPr>
        <p:spPr>
          <a:xfrm>
            <a:off x="1460785" y="5715446"/>
            <a:ext cx="5060627" cy="158865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34"/>
          <p:cNvSpPr txBox="1"/>
          <p:nvPr/>
        </p:nvSpPr>
        <p:spPr>
          <a:xfrm>
            <a:off x="3925784" y="829800"/>
            <a:ext cx="1220206" cy="3077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Study Name 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35"/>
          <p:cNvSpPr txBox="1"/>
          <p:nvPr>
            <p:ph type="title"/>
          </p:nvPr>
        </p:nvSpPr>
        <p:spPr>
          <a:xfrm>
            <a:off x="2893650" y="-202000"/>
            <a:ext cx="3356700" cy="55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Registration B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gister2.png" id="219" name="Google Shape;219;p35"/>
          <p:cNvPicPr preferRelativeResize="0"/>
          <p:nvPr/>
        </p:nvPicPr>
        <p:blipFill rotWithShape="1">
          <a:blip r:embed="rId3">
            <a:alphaModFix/>
          </a:blip>
          <a:srcRect b="8" l="2987" r="0" t="12133"/>
          <a:stretch/>
        </p:blipFill>
        <p:spPr>
          <a:xfrm>
            <a:off x="731350" y="1143000"/>
            <a:ext cx="8233249" cy="531017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Math_horiz - copie.jpg" id="220" name="Google Shape;220;p3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63375" y="1251075"/>
            <a:ext cx="1219197" cy="334963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35"/>
          <p:cNvSpPr/>
          <p:nvPr/>
        </p:nvSpPr>
        <p:spPr>
          <a:xfrm>
            <a:off x="4016475" y="3872600"/>
            <a:ext cx="2146200" cy="251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35"/>
          <p:cNvSpPr/>
          <p:nvPr/>
        </p:nvSpPr>
        <p:spPr>
          <a:xfrm>
            <a:off x="2482575" y="1251075"/>
            <a:ext cx="2146200" cy="2517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3" name="Google Shape;223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400" y="523150"/>
            <a:ext cx="2940900" cy="15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3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973558" y="1649900"/>
            <a:ext cx="614925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35"/>
          <p:cNvSpPr/>
          <p:nvPr/>
        </p:nvSpPr>
        <p:spPr>
          <a:xfrm>
            <a:off x="2812882" y="1600200"/>
            <a:ext cx="969600" cy="251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b="0" i="0" lang="en-US" sz="800" u="none" cap="none" strike="noStrike">
                <a:solidFill>
                  <a:srgbClr val="EFEFEF"/>
                </a:solidFill>
                <a:latin typeface="Calibri"/>
                <a:ea typeface="Calibri"/>
                <a:cs typeface="Calibri"/>
                <a:sym typeface="Calibri"/>
              </a:rPr>
              <a:t>Investigator</a:t>
            </a:r>
            <a:endParaRPr b="0" i="0" sz="800" u="none" cap="none" strike="noStrike">
              <a:solidFill>
                <a:srgbClr val="EFEFE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35"/>
          <p:cNvSpPr/>
          <p:nvPr/>
        </p:nvSpPr>
        <p:spPr>
          <a:xfrm>
            <a:off x="1371600" y="3600425"/>
            <a:ext cx="2282199" cy="710318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35"/>
          <p:cNvSpPr/>
          <p:nvPr/>
        </p:nvSpPr>
        <p:spPr>
          <a:xfrm>
            <a:off x="1767015" y="6059268"/>
            <a:ext cx="4600570" cy="21145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FFFFFF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6"/>
          <p:cNvSpPr txBox="1"/>
          <p:nvPr>
            <p:ph type="title"/>
          </p:nvPr>
        </p:nvSpPr>
        <p:spPr>
          <a:xfrm>
            <a:off x="1160475" y="20643"/>
            <a:ext cx="7158000" cy="530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Calibri"/>
              <a:buNone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Select a Region Of Interest </a:t>
            </a:r>
            <a:b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electCarotid.png" id="233" name="Google Shape;233;p36"/>
          <p:cNvPicPr preferRelativeResize="0"/>
          <p:nvPr/>
        </p:nvPicPr>
        <p:blipFill rotWithShape="1">
          <a:blip r:embed="rId3">
            <a:alphaModFix/>
          </a:blip>
          <a:srcRect b="0" l="41851" r="41851" t="7629"/>
          <a:stretch/>
        </p:blipFill>
        <p:spPr>
          <a:xfrm>
            <a:off x="1371600" y="1709737"/>
            <a:ext cx="1600201" cy="4724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lectUpperLImbs.png" id="234" name="Google Shape;234;p36"/>
          <p:cNvPicPr preferRelativeResize="0"/>
          <p:nvPr/>
        </p:nvPicPr>
        <p:blipFill rotWithShape="1">
          <a:blip r:embed="rId4">
            <a:alphaModFix/>
          </a:blip>
          <a:srcRect b="0" l="43109" r="39901" t="6039"/>
          <a:stretch/>
        </p:blipFill>
        <p:spPr>
          <a:xfrm>
            <a:off x="3863975" y="1636712"/>
            <a:ext cx="1600199" cy="482441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lectLowerLImbs.png" id="235" name="Google Shape;235;p36"/>
          <p:cNvPicPr preferRelativeResize="0"/>
          <p:nvPr/>
        </p:nvPicPr>
        <p:blipFill rotWithShape="1">
          <a:blip r:embed="rId5">
            <a:alphaModFix/>
          </a:blip>
          <a:srcRect b="0" l="42046" r="39355" t="6320"/>
          <a:stretch/>
        </p:blipFill>
        <p:spPr>
          <a:xfrm>
            <a:off x="6529387" y="1709737"/>
            <a:ext cx="1690685" cy="4784726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36"/>
          <p:cNvSpPr txBox="1"/>
          <p:nvPr/>
        </p:nvSpPr>
        <p:spPr>
          <a:xfrm>
            <a:off x="1636712" y="1295400"/>
            <a:ext cx="10446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Carotids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7" name="Google Shape;237;p36"/>
          <p:cNvSpPr txBox="1"/>
          <p:nvPr/>
        </p:nvSpPr>
        <p:spPr>
          <a:xfrm>
            <a:off x="3886200" y="1295400"/>
            <a:ext cx="14937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Upper Limbs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8" name="Google Shape;238;p36"/>
          <p:cNvSpPr txBox="1"/>
          <p:nvPr/>
        </p:nvSpPr>
        <p:spPr>
          <a:xfrm>
            <a:off x="6619875" y="1295400"/>
            <a:ext cx="14937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Lower Limbs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9" name="Google Shape;239;p36"/>
          <p:cNvSpPr txBox="1"/>
          <p:nvPr/>
        </p:nvSpPr>
        <p:spPr>
          <a:xfrm>
            <a:off x="2070100" y="5715000"/>
            <a:ext cx="5680200" cy="3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 can select your ROI by one click on the grey area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0" name="Google Shape;240;p36"/>
          <p:cNvSpPr/>
          <p:nvPr/>
        </p:nvSpPr>
        <p:spPr>
          <a:xfrm flipH="1" rot="10800000">
            <a:off x="1200150" y="2667112"/>
            <a:ext cx="585900" cy="176100"/>
          </a:xfrm>
          <a:prstGeom prst="rightArrow">
            <a:avLst>
              <a:gd fmla="val 18351" name="adj1"/>
              <a:gd fmla="val 50000" name="adj2"/>
            </a:avLst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1" name="Google Shape;241;p36"/>
          <p:cNvSpPr/>
          <p:nvPr/>
        </p:nvSpPr>
        <p:spPr>
          <a:xfrm>
            <a:off x="3432175" y="3281362"/>
            <a:ext cx="585900" cy="155700"/>
          </a:xfrm>
          <a:prstGeom prst="rightArrow">
            <a:avLst>
              <a:gd fmla="val 18732" name="adj1"/>
              <a:gd fmla="val 50000" name="adj2"/>
            </a:avLst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36"/>
          <p:cNvSpPr/>
          <p:nvPr/>
        </p:nvSpPr>
        <p:spPr>
          <a:xfrm>
            <a:off x="6400800" y="4445000"/>
            <a:ext cx="585900" cy="155700"/>
          </a:xfrm>
          <a:prstGeom prst="rightArrow">
            <a:avLst>
              <a:gd fmla="val 18732" name="adj1"/>
              <a:gd fmla="val 50000" name="adj2"/>
            </a:avLst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243" name="Google Shape;243;p36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7457287" y="5968434"/>
            <a:ext cx="1219197" cy="2768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37"/>
          <p:cNvSpPr/>
          <p:nvPr/>
        </p:nvSpPr>
        <p:spPr>
          <a:xfrm>
            <a:off x="1072427" y="2425237"/>
            <a:ext cx="783771" cy="13518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atientFile.jpg" id="249" name="Google Shape;249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84212" y="1025525"/>
            <a:ext cx="8280400" cy="5283200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p37"/>
          <p:cNvSpPr txBox="1"/>
          <p:nvPr>
            <p:ph type="title"/>
          </p:nvPr>
        </p:nvSpPr>
        <p:spPr>
          <a:xfrm>
            <a:off x="1095149" y="-1134"/>
            <a:ext cx="7158000" cy="45243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r>
              <a:rPr b="0" i="0" lang="en-US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Create a new Patient or search for a former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251" name="Google Shape;251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6600" y="1049325"/>
            <a:ext cx="1219197" cy="334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19400" y="1431925"/>
            <a:ext cx="933325" cy="152400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37"/>
          <p:cNvSpPr/>
          <p:nvPr/>
        </p:nvSpPr>
        <p:spPr>
          <a:xfrm>
            <a:off x="993472" y="2550918"/>
            <a:ext cx="649432" cy="13849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4" name="Google Shape;254;p37"/>
          <p:cNvSpPr txBox="1"/>
          <p:nvPr/>
        </p:nvSpPr>
        <p:spPr>
          <a:xfrm>
            <a:off x="1034141" y="2507460"/>
            <a:ext cx="638316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Patient ID</a:t>
            </a:r>
            <a:endParaRPr/>
          </a:p>
        </p:txBody>
      </p:sp>
      <p:sp>
        <p:nvSpPr>
          <p:cNvPr id="255" name="Google Shape;255;p37"/>
          <p:cNvSpPr txBox="1"/>
          <p:nvPr/>
        </p:nvSpPr>
        <p:spPr>
          <a:xfrm>
            <a:off x="1048723" y="2666739"/>
            <a:ext cx="538930" cy="21544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800" u="none" cap="none" strike="noStrike">
                <a:solidFill>
                  <a:srgbClr val="A5A5A5"/>
                </a:solidFill>
                <a:latin typeface="Arial"/>
                <a:ea typeface="Arial"/>
                <a:cs typeface="Arial"/>
                <a:sym typeface="Arial"/>
              </a:rPr>
              <a:t>Visit  ID</a:t>
            </a:r>
            <a:endParaRPr/>
          </a:p>
        </p:txBody>
      </p:sp>
      <p:sp>
        <p:nvSpPr>
          <p:cNvPr id="256" name="Google Shape;256;p37"/>
          <p:cNvSpPr/>
          <p:nvPr/>
        </p:nvSpPr>
        <p:spPr>
          <a:xfrm>
            <a:off x="7075714" y="2253343"/>
            <a:ext cx="821686" cy="25411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7" name="Google Shape;257;p37"/>
          <p:cNvSpPr/>
          <p:nvPr/>
        </p:nvSpPr>
        <p:spPr>
          <a:xfrm>
            <a:off x="5780314" y="2722904"/>
            <a:ext cx="2558142" cy="225186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58" name="Google Shape;258;p3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993471" y="2864770"/>
            <a:ext cx="3839785" cy="858144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7"/>
          <p:cNvSpPr txBox="1"/>
          <p:nvPr/>
        </p:nvSpPr>
        <p:spPr>
          <a:xfrm>
            <a:off x="993471" y="2871298"/>
            <a:ext cx="3839785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Reader ID       Visit ID         N°Images    N° Videos        Read</a:t>
            </a:r>
            <a:endParaRPr/>
          </a:p>
        </p:txBody>
      </p:sp>
      <p:pic>
        <p:nvPicPr>
          <p:cNvPr descr="Une image contenant table&#10;&#10;Description générée automatiquement" id="260" name="Google Shape;260;p37"/>
          <p:cNvPicPr preferRelativeResize="0"/>
          <p:nvPr/>
        </p:nvPicPr>
        <p:blipFill rotWithShape="1">
          <a:blip r:embed="rId7">
            <a:alphaModFix/>
          </a:blip>
          <a:srcRect b="0" l="0" r="0" t="23442"/>
          <a:stretch/>
        </p:blipFill>
        <p:spPr>
          <a:xfrm>
            <a:off x="1000582" y="3134642"/>
            <a:ext cx="3854446" cy="690321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37"/>
          <p:cNvSpPr/>
          <p:nvPr/>
        </p:nvSpPr>
        <p:spPr>
          <a:xfrm>
            <a:off x="2013858" y="5776685"/>
            <a:ext cx="5529942" cy="37374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4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"/>
          <p:cNvSpPr txBox="1"/>
          <p:nvPr>
            <p:ph type="title"/>
          </p:nvPr>
        </p:nvSpPr>
        <p:spPr>
          <a:xfrm>
            <a:off x="931863" y="96838"/>
            <a:ext cx="7158000" cy="1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</a:pPr>
            <a:r>
              <a:rPr b="0" i="0" lang="en-US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Regions of interest </a:t>
            </a:r>
            <a:br>
              <a:rPr b="0" i="0" lang="en-US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7" name="Google Shape;267;p38"/>
          <p:cNvSpPr txBox="1"/>
          <p:nvPr/>
        </p:nvSpPr>
        <p:spPr>
          <a:xfrm>
            <a:off x="6096000" y="6030912"/>
            <a:ext cx="2327275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Lower Limbs vessels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8" name="Google Shape;268;p38"/>
          <p:cNvSpPr txBox="1"/>
          <p:nvPr/>
        </p:nvSpPr>
        <p:spPr>
          <a:xfrm>
            <a:off x="914400" y="6030912"/>
            <a:ext cx="224948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Upper limbs vessels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38"/>
          <p:cNvSpPr txBox="1"/>
          <p:nvPr/>
        </p:nvSpPr>
        <p:spPr>
          <a:xfrm>
            <a:off x="457200" y="1752600"/>
            <a:ext cx="2438400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Carotid Arteries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0" name="Google Shape;270;p38"/>
          <p:cNvPicPr preferRelativeResize="0"/>
          <p:nvPr/>
        </p:nvPicPr>
        <p:blipFill rotWithShape="1">
          <a:blip r:embed="rId3">
            <a:alphaModFix/>
          </a:blip>
          <a:srcRect b="0" l="0" r="47617" t="0"/>
          <a:stretch/>
        </p:blipFill>
        <p:spPr>
          <a:xfrm>
            <a:off x="6172200" y="3451225"/>
            <a:ext cx="2057400" cy="2509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38"/>
          <p:cNvPicPr preferRelativeResize="0"/>
          <p:nvPr/>
        </p:nvPicPr>
        <p:blipFill rotWithShape="1">
          <a:blip r:embed="rId4">
            <a:alphaModFix/>
          </a:blip>
          <a:srcRect b="0" l="0" r="47218" t="0"/>
          <a:stretch/>
        </p:blipFill>
        <p:spPr>
          <a:xfrm>
            <a:off x="2994025" y="922337"/>
            <a:ext cx="1882775" cy="2278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38"/>
          <p:cNvPicPr preferRelativeResize="0"/>
          <p:nvPr/>
        </p:nvPicPr>
        <p:blipFill rotWithShape="1">
          <a:blip r:embed="rId4">
            <a:alphaModFix/>
          </a:blip>
          <a:srcRect b="0" l="50757" r="0" t="0"/>
          <a:stretch/>
        </p:blipFill>
        <p:spPr>
          <a:xfrm>
            <a:off x="4800600" y="936625"/>
            <a:ext cx="1676401" cy="21748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up vide.png" id="273" name="Google Shape;273;p38"/>
          <p:cNvPicPr preferRelativeResize="0"/>
          <p:nvPr/>
        </p:nvPicPr>
        <p:blipFill rotWithShape="1">
          <a:blip r:embed="rId5">
            <a:alphaModFix/>
          </a:blip>
          <a:srcRect b="0" l="0" r="49183" t="0"/>
          <a:stretch/>
        </p:blipFill>
        <p:spPr>
          <a:xfrm>
            <a:off x="1066800" y="3489325"/>
            <a:ext cx="2057400" cy="25304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bdominal.png" id="274" name="Google Shape;274;p38"/>
          <p:cNvPicPr preferRelativeResize="0"/>
          <p:nvPr/>
        </p:nvPicPr>
        <p:blipFill rotWithShape="1">
          <a:blip r:embed="rId6">
            <a:alphaModFix/>
          </a:blip>
          <a:srcRect b="0" l="0" r="47845" t="3018"/>
          <a:stretch/>
        </p:blipFill>
        <p:spPr>
          <a:xfrm>
            <a:off x="3657600" y="3505200"/>
            <a:ext cx="1905000" cy="2446337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38"/>
          <p:cNvSpPr txBox="1"/>
          <p:nvPr/>
        </p:nvSpPr>
        <p:spPr>
          <a:xfrm>
            <a:off x="3657600" y="6030912"/>
            <a:ext cx="2122487" cy="369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Abdominal arteries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276" name="Google Shape;276;p3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03550" y="989375"/>
            <a:ext cx="1219197" cy="334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alibration.jpg" id="281" name="Google Shape;281;p39"/>
          <p:cNvPicPr preferRelativeResize="0"/>
          <p:nvPr/>
        </p:nvPicPr>
        <p:blipFill rotWithShape="1">
          <a:blip r:embed="rId3">
            <a:alphaModFix/>
          </a:blip>
          <a:srcRect b="1286" l="0" r="0" t="3199"/>
          <a:stretch/>
        </p:blipFill>
        <p:spPr>
          <a:xfrm>
            <a:off x="587829" y="957943"/>
            <a:ext cx="8479971" cy="546031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39"/>
          <p:cNvSpPr txBox="1"/>
          <p:nvPr/>
        </p:nvSpPr>
        <p:spPr>
          <a:xfrm>
            <a:off x="1376362" y="-26987"/>
            <a:ext cx="7158037" cy="560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libri"/>
              <a:buNone/>
            </a:pPr>
            <a:r>
              <a:rPr b="0" i="0" lang="en-US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Calibration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3" name="Google Shape;283;p39"/>
          <p:cNvSpPr/>
          <p:nvPr/>
        </p:nvSpPr>
        <p:spPr>
          <a:xfrm>
            <a:off x="7308850" y="4581525"/>
            <a:ext cx="719137" cy="46037"/>
          </a:xfrm>
          <a:prstGeom prst="rightArrow">
            <a:avLst>
              <a:gd fmla="val 20909" name="adj1"/>
              <a:gd fmla="val 50000" name="adj2"/>
            </a:avLst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39"/>
          <p:cNvSpPr/>
          <p:nvPr/>
        </p:nvSpPr>
        <p:spPr>
          <a:xfrm rot="5400000">
            <a:off x="6846093" y="2450306"/>
            <a:ext cx="252412" cy="76200"/>
          </a:xfrm>
          <a:prstGeom prst="rightArrow">
            <a:avLst>
              <a:gd fmla="val 18340" name="adj1"/>
              <a:gd fmla="val 50000" name="adj2"/>
            </a:avLst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285" name="Google Shape;285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1550" y="1052499"/>
            <a:ext cx="1176639" cy="323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MeasIMT.jpg" id="290" name="Google Shape;290;p40"/>
          <p:cNvPicPr preferRelativeResize="0"/>
          <p:nvPr/>
        </p:nvPicPr>
        <p:blipFill rotWithShape="1">
          <a:blip r:embed="rId3">
            <a:alphaModFix/>
          </a:blip>
          <a:srcRect b="1314" l="0" r="0" t="3168"/>
          <a:stretch/>
        </p:blipFill>
        <p:spPr>
          <a:xfrm>
            <a:off x="611175" y="971150"/>
            <a:ext cx="8416925" cy="54106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40"/>
          <p:cNvSpPr txBox="1"/>
          <p:nvPr/>
        </p:nvSpPr>
        <p:spPr>
          <a:xfrm>
            <a:off x="1376362" y="-26987"/>
            <a:ext cx="7158037" cy="560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100"/>
              <a:buFont typeface="Calibri"/>
              <a:buNone/>
            </a:pPr>
            <a:r>
              <a:rPr b="0" i="0" lang="en-US" sz="3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IMT Measurement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r>
              <a:t/>
            </a:r>
            <a:endParaRPr b="0" i="0" sz="31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2" name="Google Shape;292;p40"/>
          <p:cNvSpPr txBox="1"/>
          <p:nvPr/>
        </p:nvSpPr>
        <p:spPr>
          <a:xfrm>
            <a:off x="2268537" y="2852737"/>
            <a:ext cx="4608512" cy="2778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200"/>
              <a:buFont typeface="Arial"/>
              <a:buNone/>
            </a:pPr>
            <a:r>
              <a:rPr b="0" i="0" lang="en-US" sz="12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Draw a line parallell to the far or near wall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3" name="Google Shape;293;p40"/>
          <p:cNvCxnSpPr/>
          <p:nvPr/>
        </p:nvCxnSpPr>
        <p:spPr>
          <a:xfrm>
            <a:off x="4713517" y="3198810"/>
            <a:ext cx="914400" cy="1587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triangle"/>
          </a:ln>
          <a:effectLst>
            <a:outerShdw blurRad="63500" dir="5400000" dist="20000">
              <a:srgbClr val="808080">
                <a:alpha val="37254"/>
              </a:srgbClr>
            </a:outerShdw>
          </a:effectLst>
        </p:spPr>
      </p:cxnSp>
      <p:cxnSp>
        <p:nvCxnSpPr>
          <p:cNvPr id="294" name="Google Shape;294;p40"/>
          <p:cNvCxnSpPr/>
          <p:nvPr/>
        </p:nvCxnSpPr>
        <p:spPr>
          <a:xfrm rot="-5400000">
            <a:off x="5295900" y="4533900"/>
            <a:ext cx="76200" cy="3175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miter lim="800000"/>
            <a:headEnd len="sm" w="sm" type="none"/>
            <a:tailEnd len="med" w="med" type="stealth"/>
          </a:ln>
          <a:effectLst>
            <a:outerShdw blurRad="63500" dir="5400000" dist="20000">
              <a:srgbClr val="808080">
                <a:alpha val="37254"/>
              </a:srgbClr>
            </a:outerShdw>
          </a:effectLst>
        </p:spPr>
      </p:cxnSp>
      <p:pic>
        <p:nvPicPr>
          <p:cNvPr descr="logo_Math_horiz - copie.jpg" id="295" name="Google Shape;295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1550" y="1071564"/>
            <a:ext cx="1219197" cy="2516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41"/>
          <p:cNvSpPr txBox="1"/>
          <p:nvPr>
            <p:ph type="title"/>
          </p:nvPr>
        </p:nvSpPr>
        <p:spPr>
          <a:xfrm>
            <a:off x="1617675" y="-55557"/>
            <a:ext cx="7158000" cy="58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Plaque, Stenosis &amp; Occlusion situations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cquisition.jpg" id="301" name="Google Shape;301;p41"/>
          <p:cNvPicPr preferRelativeResize="0"/>
          <p:nvPr/>
        </p:nvPicPr>
        <p:blipFill rotWithShape="1">
          <a:blip r:embed="rId3">
            <a:alphaModFix/>
          </a:blip>
          <a:srcRect b="2689" l="53274" r="1869" t="21359"/>
          <a:stretch/>
        </p:blipFill>
        <p:spPr>
          <a:xfrm>
            <a:off x="2819400" y="1794175"/>
            <a:ext cx="4152224" cy="44589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cquisition.jpg" id="302" name="Google Shape;302;p41"/>
          <p:cNvPicPr preferRelativeResize="0"/>
          <p:nvPr/>
        </p:nvPicPr>
        <p:blipFill rotWithShape="1">
          <a:blip r:embed="rId3">
            <a:alphaModFix/>
          </a:blip>
          <a:srcRect b="10800" l="62933" r="36233" t="87595"/>
          <a:stretch/>
        </p:blipFill>
        <p:spPr>
          <a:xfrm rot="5400000">
            <a:off x="3922712" y="2630487"/>
            <a:ext cx="244475" cy="165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cquisition.jpg" id="303" name="Google Shape;303;p41"/>
          <p:cNvPicPr preferRelativeResize="0"/>
          <p:nvPr/>
        </p:nvPicPr>
        <p:blipFill rotWithShape="1">
          <a:blip r:embed="rId3">
            <a:alphaModFix/>
          </a:blip>
          <a:srcRect b="10800" l="62933" r="36233" t="87595"/>
          <a:stretch/>
        </p:blipFill>
        <p:spPr>
          <a:xfrm rot="5400000">
            <a:off x="4303712" y="4306887"/>
            <a:ext cx="244475" cy="1651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cquisition.jpg" id="304" name="Google Shape;304;p41"/>
          <p:cNvPicPr preferRelativeResize="0"/>
          <p:nvPr/>
        </p:nvPicPr>
        <p:blipFill rotWithShape="1">
          <a:blip r:embed="rId3">
            <a:alphaModFix/>
          </a:blip>
          <a:srcRect b="10800" l="62933" r="36233" t="87595"/>
          <a:stretch/>
        </p:blipFill>
        <p:spPr>
          <a:xfrm rot="-5400000">
            <a:off x="6132512" y="2630487"/>
            <a:ext cx="244475" cy="165100"/>
          </a:xfrm>
          <a:prstGeom prst="rect">
            <a:avLst/>
          </a:prstGeom>
          <a:noFill/>
          <a:ln>
            <a:noFill/>
          </a:ln>
        </p:spPr>
      </p:pic>
      <p:sp>
        <p:nvSpPr>
          <p:cNvPr id="305" name="Google Shape;305;p41"/>
          <p:cNvSpPr txBox="1"/>
          <p:nvPr/>
        </p:nvSpPr>
        <p:spPr>
          <a:xfrm>
            <a:off x="1981200" y="990600"/>
            <a:ext cx="6400800" cy="6462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Click on Plaque, Stenosis or Occlusion to store their situation 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r>
              <a:rPr b="0" i="0" lang="en-US" sz="1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print it on the report</a:t>
            </a:r>
            <a:endParaRPr b="0" i="0" sz="13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306" name="Google Shape;306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650" y="6165850"/>
            <a:ext cx="1219200" cy="334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822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644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822"/>
                                        <p:tgtEl>
                                          <p:spTgt spid="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Plaque Measure.png" id="311" name="Google Shape;311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98500" y="983150"/>
            <a:ext cx="8293102" cy="547002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42"/>
          <p:cNvSpPr txBox="1"/>
          <p:nvPr/>
        </p:nvSpPr>
        <p:spPr>
          <a:xfrm>
            <a:off x="1376362" y="-103187"/>
            <a:ext cx="7158037" cy="5603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Plaque area and thickness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laque Measure.png" id="313" name="Google Shape;313;p42"/>
          <p:cNvPicPr preferRelativeResize="0"/>
          <p:nvPr/>
        </p:nvPicPr>
        <p:blipFill rotWithShape="1">
          <a:blip r:embed="rId3">
            <a:alphaModFix/>
          </a:blip>
          <a:srcRect b="17738" l="14018" r="70092" t="79165"/>
          <a:stretch/>
        </p:blipFill>
        <p:spPr>
          <a:xfrm>
            <a:off x="1828800" y="5181600"/>
            <a:ext cx="2209800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laque Measure.png" id="314" name="Google Shape;314;p42"/>
          <p:cNvPicPr preferRelativeResize="0"/>
          <p:nvPr/>
        </p:nvPicPr>
        <p:blipFill rotWithShape="1">
          <a:blip r:embed="rId3">
            <a:alphaModFix/>
          </a:blip>
          <a:srcRect b="13142" l="53271" r="31776" t="77714"/>
          <a:stretch/>
        </p:blipFill>
        <p:spPr>
          <a:xfrm>
            <a:off x="2057400" y="5638800"/>
            <a:ext cx="914400" cy="1143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Math_horiz - copie.jpg" id="315" name="Google Shape;315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350" y="994774"/>
            <a:ext cx="1109371" cy="30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43"/>
          <p:cNvSpPr txBox="1"/>
          <p:nvPr/>
        </p:nvSpPr>
        <p:spPr>
          <a:xfrm>
            <a:off x="3261150" y="446075"/>
            <a:ext cx="5850900" cy="24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Arial Rounded"/>
              <a:buNone/>
            </a:pPr>
            <a:r>
              <a:rPr b="1" i="0" lang="en-US" sz="1000" u="none" cap="none" strike="noStrike">
                <a:solidFill>
                  <a:schemeClr val="lt1"/>
                </a:solidFill>
                <a:latin typeface="Arial Rounded"/>
                <a:ea typeface="Arial Rounded"/>
                <a:cs typeface="Arial Rounded"/>
                <a:sym typeface="Arial Rounded"/>
              </a:rPr>
              <a:t>To Improve individual cardiovascular risk evaluation in asymptomatic patient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2475" y="71437"/>
            <a:ext cx="866775" cy="333375"/>
          </a:xfrm>
          <a:prstGeom prst="rect">
            <a:avLst/>
          </a:prstGeom>
          <a:noFill/>
          <a:ln>
            <a:noFill/>
          </a:ln>
        </p:spPr>
      </p:pic>
      <p:sp>
        <p:nvSpPr>
          <p:cNvPr id="322" name="Google Shape;322;p43"/>
          <p:cNvSpPr txBox="1"/>
          <p:nvPr/>
        </p:nvSpPr>
        <p:spPr>
          <a:xfrm>
            <a:off x="752475" y="1404457"/>
            <a:ext cx="8001000" cy="47498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Standardized , accurate, automatic IMT and Plaque measurement.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Manual and automatic plaque area and thickness measurements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Harmonized acquisition through Data centralisation from different locations.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Recording of plaque and stenosis situation.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Compatible with any ultrasound device.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DICOM or JPEG formats.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Just need a laptop connected to internet. 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Char char="•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CFR21 part 11 compliant.</a:t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3" name="Google Shape;323;p43"/>
          <p:cNvSpPr txBox="1"/>
          <p:nvPr/>
        </p:nvSpPr>
        <p:spPr>
          <a:xfrm>
            <a:off x="838200" y="-61912"/>
            <a:ext cx="7158037" cy="9001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324" name="Google Shape;324;p4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650" y="6165850"/>
            <a:ext cx="1219200" cy="334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4"/>
          <p:cNvSpPr txBox="1"/>
          <p:nvPr>
            <p:ph type="title"/>
          </p:nvPr>
        </p:nvSpPr>
        <p:spPr>
          <a:xfrm>
            <a:off x="931875" y="-55558"/>
            <a:ext cx="7158000" cy="4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CIMT ultrasound report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report.pdf" id="330" name="Google Shape;330;p44"/>
          <p:cNvPicPr preferRelativeResize="0"/>
          <p:nvPr/>
        </p:nvPicPr>
        <p:blipFill rotWithShape="1">
          <a:blip r:embed="rId3">
            <a:alphaModFix/>
          </a:blip>
          <a:srcRect b="1515" l="3794" r="5222" t="8222"/>
          <a:stretch/>
        </p:blipFill>
        <p:spPr>
          <a:xfrm>
            <a:off x="2819400" y="1127025"/>
            <a:ext cx="4200526" cy="5135649"/>
          </a:xfrm>
          <a:prstGeom prst="rect">
            <a:avLst/>
          </a:prstGeom>
          <a:noFill/>
          <a:ln cap="flat" cmpd="sng" w="38100">
            <a:solidFill>
              <a:srgbClr val="17375E"/>
            </a:solidFill>
            <a:prstDash val="solid"/>
            <a:miter lim="800000"/>
            <a:headEnd len="sm" w="sm" type="none"/>
            <a:tailEnd len="sm" w="sm" type="none"/>
          </a:ln>
        </p:spPr>
      </p:pic>
      <p:pic>
        <p:nvPicPr>
          <p:cNvPr descr="logo_Math_horiz - copie.jpg" id="331" name="Google Shape;331;p4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7740650" y="6165850"/>
            <a:ext cx="1219200" cy="33496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45"/>
          <p:cNvSpPr txBox="1"/>
          <p:nvPr/>
        </p:nvSpPr>
        <p:spPr>
          <a:xfrm>
            <a:off x="1042987" y="-76200"/>
            <a:ext cx="7312025" cy="67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Family History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amHist.jpg" id="337" name="Google Shape;337;p45"/>
          <p:cNvPicPr preferRelativeResize="0"/>
          <p:nvPr/>
        </p:nvPicPr>
        <p:blipFill rotWithShape="1">
          <a:blip r:embed="rId3">
            <a:alphaModFix/>
          </a:blip>
          <a:srcRect b="1286" l="0" r="0" t="9587"/>
          <a:stretch/>
        </p:blipFill>
        <p:spPr>
          <a:xfrm>
            <a:off x="635450" y="1125525"/>
            <a:ext cx="8476573" cy="5327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Math_horiz - copie.jpg" id="338" name="Google Shape;338;p4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1550" y="1117000"/>
            <a:ext cx="1219197" cy="334963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4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02100" y="3327400"/>
            <a:ext cx="939800" cy="20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0" name="Google Shape;340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562350" y="3225800"/>
            <a:ext cx="2019300" cy="406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1" name="Google Shape;341;p4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3422650" y="3155950"/>
            <a:ext cx="2298700" cy="546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45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3333750" y="3213100"/>
            <a:ext cx="2476500" cy="43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45"/>
          <p:cNvPicPr preferRelativeResize="0"/>
          <p:nvPr/>
        </p:nvPicPr>
        <p:blipFill rotWithShape="1">
          <a:blip r:embed="rId9">
            <a:alphaModFix/>
          </a:blip>
          <a:srcRect b="0" l="0" r="0" t="0"/>
          <a:stretch/>
        </p:blipFill>
        <p:spPr>
          <a:xfrm>
            <a:off x="4000500" y="3219450"/>
            <a:ext cx="1143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5"/>
          <p:cNvPicPr preferRelativeResize="0"/>
          <p:nvPr/>
        </p:nvPicPr>
        <p:blipFill rotWithShape="1">
          <a:blip r:embed="rId10">
            <a:alphaModFix/>
          </a:blip>
          <a:srcRect b="0" l="0" r="0" t="0"/>
          <a:stretch/>
        </p:blipFill>
        <p:spPr>
          <a:xfrm>
            <a:off x="3873500" y="3282950"/>
            <a:ext cx="1397000" cy="2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45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886200" y="3327400"/>
            <a:ext cx="1371600" cy="203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45"/>
          <p:cNvPicPr preferRelativeResize="0"/>
          <p:nvPr/>
        </p:nvPicPr>
        <p:blipFill rotWithShape="1">
          <a:blip r:embed="rId12">
            <a:alphaModFix/>
          </a:blip>
          <a:srcRect b="0" l="0" r="0" t="0"/>
          <a:stretch/>
        </p:blipFill>
        <p:spPr>
          <a:xfrm>
            <a:off x="4114800" y="3263900"/>
            <a:ext cx="914400" cy="33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7" name="Google Shape;347;p45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905250" y="3282950"/>
            <a:ext cx="1333500" cy="292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8" name="Google Shape;348;p45"/>
          <p:cNvPicPr preferRelativeResize="0"/>
          <p:nvPr/>
        </p:nvPicPr>
        <p:blipFill rotWithShape="1">
          <a:blip r:embed="rId14">
            <a:alphaModFix/>
          </a:blip>
          <a:srcRect b="0" l="0" r="0" t="0"/>
          <a:stretch/>
        </p:blipFill>
        <p:spPr>
          <a:xfrm>
            <a:off x="4216400" y="3289300"/>
            <a:ext cx="711200" cy="279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49" name="Google Shape;349;p45"/>
          <p:cNvPicPr preferRelativeResize="0"/>
          <p:nvPr/>
        </p:nvPicPr>
        <p:blipFill rotWithShape="1">
          <a:blip r:embed="rId15">
            <a:alphaModFix/>
          </a:blip>
          <a:srcRect b="0" l="0" r="0" t="0"/>
          <a:stretch/>
        </p:blipFill>
        <p:spPr>
          <a:xfrm>
            <a:off x="2552700" y="2952750"/>
            <a:ext cx="4038600" cy="95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0" name="Google Shape;350;p4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3092450" y="4122725"/>
            <a:ext cx="2019300" cy="40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p46"/>
          <p:cNvSpPr txBox="1"/>
          <p:nvPr>
            <p:ph type="title"/>
          </p:nvPr>
        </p:nvSpPr>
        <p:spPr>
          <a:xfrm>
            <a:off x="931863" y="96838"/>
            <a:ext cx="7158000" cy="1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Personal History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atHist2.jpg" id="356" name="Google Shape;356;p46"/>
          <p:cNvPicPr preferRelativeResize="0"/>
          <p:nvPr/>
        </p:nvPicPr>
        <p:blipFill rotWithShape="1">
          <a:blip r:embed="rId3">
            <a:alphaModFix/>
          </a:blip>
          <a:srcRect b="1255" l="0" r="862" t="8352"/>
          <a:stretch/>
        </p:blipFill>
        <p:spPr>
          <a:xfrm>
            <a:off x="647425" y="1052500"/>
            <a:ext cx="8344699" cy="5329250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46"/>
          <p:cNvSpPr txBox="1"/>
          <p:nvPr/>
        </p:nvSpPr>
        <p:spPr>
          <a:xfrm>
            <a:off x="2438400" y="2286000"/>
            <a:ext cx="838200" cy="304800"/>
          </a:xfrm>
          <a:prstGeom prst="rect">
            <a:avLst/>
          </a:prstGeom>
          <a:noFill/>
          <a:ln cap="flat" cmpd="sng" w="19050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46"/>
          <p:cNvSpPr txBox="1"/>
          <p:nvPr/>
        </p:nvSpPr>
        <p:spPr>
          <a:xfrm>
            <a:off x="6400800" y="2286000"/>
            <a:ext cx="838200" cy="304800"/>
          </a:xfrm>
          <a:prstGeom prst="rect">
            <a:avLst/>
          </a:prstGeom>
          <a:noFill/>
          <a:ln cap="flat" cmpd="sng" w="19050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359" name="Google Shape;359;p4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1550" y="1117000"/>
            <a:ext cx="1219197" cy="334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47"/>
          <p:cNvSpPr txBox="1"/>
          <p:nvPr>
            <p:ph type="title"/>
          </p:nvPr>
        </p:nvSpPr>
        <p:spPr>
          <a:xfrm>
            <a:off x="931863" y="96838"/>
            <a:ext cx="7158000" cy="1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Atherosclerosis Risk factors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RF.jpg" id="365" name="Google Shape;365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47700" y="1125537"/>
            <a:ext cx="8316912" cy="5327650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47"/>
          <p:cNvSpPr/>
          <p:nvPr/>
        </p:nvSpPr>
        <p:spPr>
          <a:xfrm>
            <a:off x="971550" y="2565400"/>
            <a:ext cx="719137" cy="44450"/>
          </a:xfrm>
          <a:prstGeom prst="rightArrow">
            <a:avLst>
              <a:gd fmla="val 20932" name="adj1"/>
              <a:gd fmla="val 50000" name="adj2"/>
            </a:avLst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7" name="Google Shape;367;p47"/>
          <p:cNvSpPr/>
          <p:nvPr/>
        </p:nvSpPr>
        <p:spPr>
          <a:xfrm>
            <a:off x="971550" y="2924175"/>
            <a:ext cx="719137" cy="46037"/>
          </a:xfrm>
          <a:prstGeom prst="rightArrow">
            <a:avLst>
              <a:gd fmla="val 20909" name="adj1"/>
              <a:gd fmla="val 50000" name="adj2"/>
            </a:avLst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47"/>
          <p:cNvSpPr/>
          <p:nvPr/>
        </p:nvSpPr>
        <p:spPr>
          <a:xfrm>
            <a:off x="971550" y="3357562"/>
            <a:ext cx="719137" cy="44450"/>
          </a:xfrm>
          <a:prstGeom prst="rightArrow">
            <a:avLst>
              <a:gd fmla="val 20932" name="adj1"/>
              <a:gd fmla="val 50000" name="adj2"/>
            </a:avLst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47"/>
          <p:cNvSpPr/>
          <p:nvPr/>
        </p:nvSpPr>
        <p:spPr>
          <a:xfrm>
            <a:off x="971550" y="3716337"/>
            <a:ext cx="719137" cy="46037"/>
          </a:xfrm>
          <a:prstGeom prst="rightArrow">
            <a:avLst>
              <a:gd fmla="val 20909" name="adj1"/>
              <a:gd fmla="val 50000" name="adj2"/>
            </a:avLst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47"/>
          <p:cNvSpPr/>
          <p:nvPr/>
        </p:nvSpPr>
        <p:spPr>
          <a:xfrm>
            <a:off x="5364162" y="3573462"/>
            <a:ext cx="719137" cy="46037"/>
          </a:xfrm>
          <a:prstGeom prst="rightArrow">
            <a:avLst>
              <a:gd fmla="val 20909" name="adj1"/>
              <a:gd fmla="val 50000" name="adj2"/>
            </a:avLst>
          </a:prstGeom>
          <a:gradFill>
            <a:gsLst>
              <a:gs pos="0">
                <a:srgbClr val="3A7CCB"/>
              </a:gs>
              <a:gs pos="20000">
                <a:srgbClr val="3C7BC7"/>
              </a:gs>
              <a:gs pos="100000">
                <a:srgbClr val="2C5D98"/>
              </a:gs>
            </a:gsLst>
            <a:lin ang="5400000" scaled="0"/>
          </a:gradFill>
          <a:ln cap="flat" cmpd="sng" w="9525">
            <a:solidFill>
              <a:srgbClr val="4A7EBB"/>
            </a:solidFill>
            <a:prstDash val="solid"/>
            <a:miter lim="800000"/>
            <a:headEnd len="sm" w="sm" type="none"/>
            <a:tailEnd len="sm" w="sm" type="none"/>
          </a:ln>
          <a:effectLst>
            <a:outerShdw blurRad="63500" dir="5400000" dist="23000">
              <a:srgbClr val="808080">
                <a:alpha val="34509"/>
              </a:srgbClr>
            </a:outerShdw>
          </a:effectLst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go_Math_horiz - copie.jpg" id="371" name="Google Shape;371;p4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165350" y="1174973"/>
            <a:ext cx="1276248" cy="3189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3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1000"/>
                                        <p:tgtEl>
                                          <p:spTgt spid="3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500"/>
                            </p:stCondLst>
                            <p:childTnLst>
                              <p:par>
                                <p:cTn fill="hold" nodeType="after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2000"/>
                                        <p:tgtEl>
                                          <p:spTgt spid="3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48"/>
          <p:cNvSpPr txBox="1"/>
          <p:nvPr>
            <p:ph type="title"/>
          </p:nvPr>
        </p:nvSpPr>
        <p:spPr>
          <a:xfrm>
            <a:off x="931863" y="96838"/>
            <a:ext cx="7158000" cy="1413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Cardio Vascular Examination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CVExaminat.jpg" id="377" name="Google Shape;377;p48"/>
          <p:cNvPicPr preferRelativeResize="0"/>
          <p:nvPr/>
        </p:nvPicPr>
        <p:blipFill rotWithShape="1">
          <a:blip r:embed="rId3">
            <a:alphaModFix/>
          </a:blip>
          <a:srcRect b="1307" l="0" r="0" t="8932"/>
          <a:stretch/>
        </p:blipFill>
        <p:spPr>
          <a:xfrm>
            <a:off x="611175" y="1125525"/>
            <a:ext cx="8476874" cy="53276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Math_horiz - copie.jpg" id="378" name="Google Shape;378;p4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1550" y="1186950"/>
            <a:ext cx="1219197" cy="263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p49"/>
          <p:cNvSpPr txBox="1"/>
          <p:nvPr>
            <p:ph type="title"/>
          </p:nvPr>
        </p:nvSpPr>
        <p:spPr>
          <a:xfrm>
            <a:off x="931875" y="-55557"/>
            <a:ext cx="71580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Treatments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Tretment.jpg" id="384" name="Google Shape;384;p49"/>
          <p:cNvPicPr preferRelativeResize="0"/>
          <p:nvPr/>
        </p:nvPicPr>
        <p:blipFill rotWithShape="1">
          <a:blip r:embed="rId3">
            <a:alphaModFix/>
          </a:blip>
          <a:srcRect b="1321" l="0" r="0" t="8279"/>
          <a:stretch/>
        </p:blipFill>
        <p:spPr>
          <a:xfrm>
            <a:off x="611187" y="1052512"/>
            <a:ext cx="8424862" cy="532923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ogo_Math_horiz - copie.jpg" id="385" name="Google Shape;385;p4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241550" y="1117000"/>
            <a:ext cx="1219197" cy="33496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50"/>
          <p:cNvSpPr txBox="1"/>
          <p:nvPr>
            <p:ph type="title"/>
          </p:nvPr>
        </p:nvSpPr>
        <p:spPr>
          <a:xfrm>
            <a:off x="457200" y="-49054"/>
            <a:ext cx="8229600" cy="768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Introduction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1" name="Google Shape;391;p50"/>
          <p:cNvSpPr txBox="1"/>
          <p:nvPr>
            <p:ph idx="1" type="body"/>
          </p:nvPr>
        </p:nvSpPr>
        <p:spPr>
          <a:xfrm>
            <a:off x="685800" y="1600200"/>
            <a:ext cx="8229600" cy="4495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Recommendation of ACC/AHA 2010 : Class II a </a:t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sz="1900"/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«  Intimamedia thickness measurement can improve individual cardio vascular risk evaluation in asymptomatic patients ».</a:t>
            </a:r>
            <a:endParaRPr/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M’AthCloud.com® is a web based application dedicated to Intima media </a:t>
            </a:r>
            <a:endParaRPr/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 thickness and Plaque measurements.</a:t>
            </a:r>
            <a:endParaRPr/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This new cardio vascular prediction and evaluation tool is located on a </a:t>
            </a:r>
            <a:endParaRPr/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server extending its possible uses to any place and from any device </a:t>
            </a:r>
            <a:endParaRPr/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through internet. </a:t>
            </a:r>
            <a:endParaRPr/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t/>
            </a:r>
            <a:endParaRPr b="0" i="0" sz="1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60000"/>
              </a:lnSpc>
              <a:spcBef>
                <a:spcPts val="38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None/>
            </a:pPr>
            <a:r>
              <a:rPr b="0" i="0" lang="en-US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 </a:t>
            </a:r>
            <a:endParaRPr/>
          </a:p>
          <a:p>
            <a:pPr indent="-342900" lvl="0" marL="342900" marR="0" rtl="0" algn="l">
              <a:lnSpc>
                <a:spcPct val="6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6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342900" lvl="0" marL="342900" marR="0" rtl="0" algn="l">
              <a:lnSpc>
                <a:spcPct val="6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   </a:t>
            </a:r>
            <a:endParaRPr/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xmlns:r="http://schemas.openxmlformats.org/officeDocument/2006/relationships" name="2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3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6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3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9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1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11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5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10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4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12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8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14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7_Intimamedia.comE">
  <a:themeElements>
    <a:clrScheme name="Bureau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